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2" r:id="rId2"/>
    <p:sldId id="381" r:id="rId3"/>
    <p:sldId id="387" r:id="rId4"/>
    <p:sldId id="382" r:id="rId5"/>
    <p:sldId id="383" r:id="rId6"/>
    <p:sldId id="384" r:id="rId7"/>
    <p:sldId id="385" r:id="rId8"/>
    <p:sldId id="388" r:id="rId9"/>
    <p:sldId id="389" r:id="rId10"/>
    <p:sldId id="390" r:id="rId11"/>
    <p:sldId id="391" r:id="rId12"/>
    <p:sldId id="386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68" r:id="rId21"/>
  </p:sldIdLst>
  <p:sldSz cx="14081125" cy="7921625"/>
  <p:notesSz cx="6858000" cy="9144000"/>
  <p:defaultTextStyle>
    <a:defPPr>
      <a:defRPr lang="it-IT"/>
    </a:defPPr>
    <a:lvl1pPr marL="0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1857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3714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35571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47427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59284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71141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82998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94855" algn="l" defTabSz="102371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6">
          <p15:clr>
            <a:srgbClr val="A4A3A4"/>
          </p15:clr>
        </p15:guide>
        <p15:guide id="2" pos="4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ACBF"/>
    <a:srgbClr val="AFBFCD"/>
    <a:srgbClr val="7691AA"/>
    <a:srgbClr val="57728B"/>
    <a:srgbClr val="979081"/>
    <a:srgbClr val="00635E"/>
    <a:srgbClr val="3D6472"/>
    <a:srgbClr val="D64927"/>
    <a:srgbClr val="F4EB34"/>
    <a:srgbClr val="577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53" autoAdjust="0"/>
    <p:restoredTop sz="94660"/>
  </p:normalViewPr>
  <p:slideViewPr>
    <p:cSldViewPr>
      <p:cViewPr varScale="1">
        <p:scale>
          <a:sx n="60" d="100"/>
          <a:sy n="60" d="100"/>
        </p:scale>
        <p:origin x="770" y="257"/>
      </p:cViewPr>
      <p:guideLst>
        <p:guide orient="horz" pos="2496"/>
        <p:guide pos="44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29F22-E113-4060-B00F-79303ADB45A8}" type="datetimeFigureOut">
              <a:rPr lang="it-IT" smtClean="0"/>
              <a:pPr/>
              <a:t>26/03/2025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DA773-6070-4C52-9C56-88D9F5339CC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72B2D-EC50-42E2-8748-A946EEF4857D}" type="datetimeFigureOut">
              <a:rPr lang="it-IT" smtClean="0"/>
              <a:pPr/>
              <a:t>26/03/2025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DBD82-0200-4A6D-B4A3-AF8F3A1D9CA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11857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23714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35571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47427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59284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71141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82998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94855" algn="l" defTabSz="102371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EE4C9-09EC-B74A-CDF0-DEA442FD4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25DCF1E-7004-8980-7577-29A12249EB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CFA1785-30CE-5C18-E914-E022E4C374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7C7B167-17F8-8B57-FE0C-A5323D003B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259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F3A36-FD1E-1C02-976F-9E33D56BD1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182639F-022F-5696-C381-A168A83164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620DDE1-1252-C5D7-A298-FD7C3D74D3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B2FCEE-0E4D-A62F-AA68-CFD0E517B1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7040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82731-376E-7350-9440-7F8940FC3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27A0CCB-696B-82CC-8094-C3F6475893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CE193E9-0CC0-C71C-A20D-B85F497C1D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4857C0-77C1-6E21-F85D-0FB479EEF8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5489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95F94-01CB-D1D4-78D2-FC16A5337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B9B5DCB-F0F2-D0C9-3F19-E311A34F1D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B50C855-AA97-7FAF-97F4-2B31F75F3D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D7AD84-C9A0-7577-E253-7F8FCD3D92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528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44908-95FD-3583-440F-3F74606AB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D65587A-66B3-DE8A-6132-72F34E136E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CBE4ED0-90F4-8349-3BA2-C522947A1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28E868-8EC6-A528-56CF-16ADC3261B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9307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152EC-4AD6-D0DB-6909-CC576022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5D0E395-5034-E956-3EAA-9B4F4FD90F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32B0C7B-FEB8-5D8E-E9D5-8B70AAA7C9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6F43FF-6C8C-A59B-2625-CAD06E8924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453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50C9E-3B11-334B-9F75-78FC6B155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74B9967-F553-EAEA-ACDA-69CAAFBEB6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A9BC8D2-F3A1-DE0F-4528-EFA3D1E10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12FC5A-4486-1AB2-FCF9-1BE991080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4065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2BEA4-1F4E-D070-FCD5-44A25F56B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EEDC44A-1CA5-466D-48E6-9A622A17B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E8FA64C-1BBF-B59D-F30D-89F7F3421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5C4B50-C2D4-F210-8616-6416DE3F01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1624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504ECD-0306-1332-F40A-C8EF3A35C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004FE16-CB6A-6C81-8219-7B808E6423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DDD84D6-4338-5594-6A3D-7C05C7901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2D9083-FAC6-701D-185E-772F059CC0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056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6F0E8-A30B-91C6-D2BC-74CCB7386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207CB94-8504-6108-44D3-AE40738BA7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A11D0EC-648B-AFD8-22B4-D9FC0ADDD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7DEAD3-6066-26D9-11D6-76B33084A4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617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4BA9E-2B7B-9C2C-A335-337EC9CAE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26DCFC6-FCB7-C23D-D250-B9FA81A54A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1A0D57-D482-DC08-DC75-1A09C6F452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A840F6-C6AE-3E59-BE21-4181202883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1787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6CEC5-6685-06A1-793A-2A9277526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00949DA-7343-7BB6-E815-625877F52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4977191-DE3F-080D-5B2E-E0C9521F4D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7B34AB-D294-13E1-1EED-062B118E5D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78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9EDE9-3845-158D-66FF-BB5D29F89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F5B37DC-CC4F-A697-44EA-7CFCAAC8DC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C328003-232C-9224-AFF5-9224629A52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C0E2D7-4B1F-371E-FA6D-45D0A03AAD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835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FF76A-B79C-8F66-C0D6-4315E0E28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90F7545-477C-FB66-EFAB-5040314CD3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46B260-D5CC-8769-F387-D81441DB0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77338B-8F54-0415-0D41-964F239182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852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A3C38-9186-0E6B-BCEE-7D6D7C408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E2E24D1-D8BA-6579-1076-A4491A7140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CB1121A-B30D-32BF-8BF4-2127F5FCB3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3150C6-CF6A-DED7-DE45-244EECB631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65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653A7-D015-0E17-AF92-C65505745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7FF69F-5A0B-F1DD-CA2A-F9AB7321BC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A878C9E-1844-4181-A03A-D1DB0491C0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4AA8FE-5E63-D35D-064A-01402398F7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3958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48551-36EF-C34A-6C37-B51BC1721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1E5EE80-39CA-CC4A-F31B-538D0E3174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76ACCC-4774-0D15-1207-D922C1CA33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A58887F-C209-6959-987C-287FD997FA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791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4B8EA-248C-AE57-9378-7E0F2644A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B3B15BF-57AB-0E5B-5821-72F85B8F89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06C991-638B-1A00-E457-F47945F6EF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5B4EFBE-70AF-C27F-588E-E251B56B8E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DBD82-0200-4A6D-B4A3-AF8F3A1D9CA2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21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56089" y="2460845"/>
            <a:ext cx="11968956" cy="169801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12173" y="4488920"/>
            <a:ext cx="9856788" cy="20244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1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35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47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59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71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82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94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B8CF-4AD8-4810-9AC1-DCE412AD665D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535F-B7DA-44A1-9D18-6185D73D776C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0208819" y="238384"/>
            <a:ext cx="3168254" cy="5068372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04060" y="238384"/>
            <a:ext cx="9270074" cy="5068372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7FDD-8ECA-4DE4-AD5B-49DD0506822E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E045C-52AB-4BCB-ADC6-E95436D78CA7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2316" y="5090381"/>
            <a:ext cx="11968956" cy="1573324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2316" y="3357527"/>
            <a:ext cx="11968956" cy="173285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118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371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355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474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592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711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829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948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46F99-C1D5-48AD-8FA3-AF2A5868A483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04058" y="1386291"/>
            <a:ext cx="6219164" cy="392047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157909" y="1386291"/>
            <a:ext cx="6219164" cy="392047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F1A3C-8648-4549-87D5-1DBF08911AE1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4057" y="317236"/>
            <a:ext cx="12673013" cy="1320271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4058" y="1773202"/>
            <a:ext cx="6221608" cy="7389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57" indent="0">
              <a:buNone/>
              <a:defRPr sz="2200" b="1"/>
            </a:lvl2pPr>
            <a:lvl3pPr marL="1023714" indent="0">
              <a:buNone/>
              <a:defRPr sz="2000" b="1"/>
            </a:lvl3pPr>
            <a:lvl4pPr marL="1535571" indent="0">
              <a:buNone/>
              <a:defRPr sz="1800" b="1"/>
            </a:lvl4pPr>
            <a:lvl5pPr marL="2047427" indent="0">
              <a:buNone/>
              <a:defRPr sz="1800" b="1"/>
            </a:lvl5pPr>
            <a:lvl6pPr marL="2559284" indent="0">
              <a:buNone/>
              <a:defRPr sz="1800" b="1"/>
            </a:lvl6pPr>
            <a:lvl7pPr marL="3071141" indent="0">
              <a:buNone/>
              <a:defRPr sz="1800" b="1"/>
            </a:lvl7pPr>
            <a:lvl8pPr marL="3582998" indent="0">
              <a:buNone/>
              <a:defRPr sz="1800" b="1"/>
            </a:lvl8pPr>
            <a:lvl9pPr marL="4094855" indent="0">
              <a:buNone/>
              <a:defRPr sz="18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04058" y="2512184"/>
            <a:ext cx="6221608" cy="4564103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7153021" y="1773202"/>
            <a:ext cx="6224053" cy="7389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1857" indent="0">
              <a:buNone/>
              <a:defRPr sz="2200" b="1"/>
            </a:lvl2pPr>
            <a:lvl3pPr marL="1023714" indent="0">
              <a:buNone/>
              <a:defRPr sz="2000" b="1"/>
            </a:lvl3pPr>
            <a:lvl4pPr marL="1535571" indent="0">
              <a:buNone/>
              <a:defRPr sz="1800" b="1"/>
            </a:lvl4pPr>
            <a:lvl5pPr marL="2047427" indent="0">
              <a:buNone/>
              <a:defRPr sz="1800" b="1"/>
            </a:lvl5pPr>
            <a:lvl6pPr marL="2559284" indent="0">
              <a:buNone/>
              <a:defRPr sz="1800" b="1"/>
            </a:lvl6pPr>
            <a:lvl7pPr marL="3071141" indent="0">
              <a:buNone/>
              <a:defRPr sz="1800" b="1"/>
            </a:lvl7pPr>
            <a:lvl8pPr marL="3582998" indent="0">
              <a:buNone/>
              <a:defRPr sz="1800" b="1"/>
            </a:lvl8pPr>
            <a:lvl9pPr marL="4094855" indent="0">
              <a:buNone/>
              <a:defRPr sz="18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7153021" y="2512184"/>
            <a:ext cx="6224053" cy="4564103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1C6FB-A72F-4633-8A91-8D2C10C81BDD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F023-A4AF-4A68-8F64-0D67210BA915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FDBE-8AB1-490B-879F-AC9267ABDDCC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4061" y="315399"/>
            <a:ext cx="4632593" cy="134227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05333" y="315405"/>
            <a:ext cx="7871739" cy="6760887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04061" y="1657678"/>
            <a:ext cx="4632593" cy="5418612"/>
          </a:xfrm>
        </p:spPr>
        <p:txBody>
          <a:bodyPr/>
          <a:lstStyle>
            <a:lvl1pPr marL="0" indent="0">
              <a:buNone/>
              <a:defRPr sz="1600"/>
            </a:lvl1pPr>
            <a:lvl2pPr marL="511857" indent="0">
              <a:buNone/>
              <a:defRPr sz="1300"/>
            </a:lvl2pPr>
            <a:lvl3pPr marL="1023714" indent="0">
              <a:buNone/>
              <a:defRPr sz="1100"/>
            </a:lvl3pPr>
            <a:lvl4pPr marL="1535571" indent="0">
              <a:buNone/>
              <a:defRPr sz="1000"/>
            </a:lvl4pPr>
            <a:lvl5pPr marL="2047427" indent="0">
              <a:buNone/>
              <a:defRPr sz="1000"/>
            </a:lvl5pPr>
            <a:lvl6pPr marL="2559284" indent="0">
              <a:buNone/>
              <a:defRPr sz="1000"/>
            </a:lvl6pPr>
            <a:lvl7pPr marL="3071141" indent="0">
              <a:buNone/>
              <a:defRPr sz="1000"/>
            </a:lvl7pPr>
            <a:lvl8pPr marL="3582998" indent="0">
              <a:buNone/>
              <a:defRPr sz="1000"/>
            </a:lvl8pPr>
            <a:lvl9pPr marL="4094855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6519-14E8-4BBD-B161-129939C8ADBF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59999" y="5545140"/>
            <a:ext cx="8448675" cy="65463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759999" y="707814"/>
            <a:ext cx="8448675" cy="4752975"/>
          </a:xfrm>
        </p:spPr>
        <p:txBody>
          <a:bodyPr/>
          <a:lstStyle>
            <a:lvl1pPr marL="0" indent="0">
              <a:buNone/>
              <a:defRPr sz="3600"/>
            </a:lvl1pPr>
            <a:lvl2pPr marL="511857" indent="0">
              <a:buNone/>
              <a:defRPr sz="3100"/>
            </a:lvl2pPr>
            <a:lvl3pPr marL="1023714" indent="0">
              <a:buNone/>
              <a:defRPr sz="2700"/>
            </a:lvl3pPr>
            <a:lvl4pPr marL="1535571" indent="0">
              <a:buNone/>
              <a:defRPr sz="2200"/>
            </a:lvl4pPr>
            <a:lvl5pPr marL="2047427" indent="0">
              <a:buNone/>
              <a:defRPr sz="2200"/>
            </a:lvl5pPr>
            <a:lvl6pPr marL="2559284" indent="0">
              <a:buNone/>
              <a:defRPr sz="2200"/>
            </a:lvl6pPr>
            <a:lvl7pPr marL="3071141" indent="0">
              <a:buNone/>
              <a:defRPr sz="2200"/>
            </a:lvl7pPr>
            <a:lvl8pPr marL="3582998" indent="0">
              <a:buNone/>
              <a:defRPr sz="2200"/>
            </a:lvl8pPr>
            <a:lvl9pPr marL="4094855" indent="0">
              <a:buNone/>
              <a:defRPr sz="2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759999" y="6199779"/>
            <a:ext cx="8448675" cy="929691"/>
          </a:xfrm>
        </p:spPr>
        <p:txBody>
          <a:bodyPr/>
          <a:lstStyle>
            <a:lvl1pPr marL="0" indent="0">
              <a:buNone/>
              <a:defRPr sz="1600"/>
            </a:lvl1pPr>
            <a:lvl2pPr marL="511857" indent="0">
              <a:buNone/>
              <a:defRPr sz="1300"/>
            </a:lvl2pPr>
            <a:lvl3pPr marL="1023714" indent="0">
              <a:buNone/>
              <a:defRPr sz="1100"/>
            </a:lvl3pPr>
            <a:lvl4pPr marL="1535571" indent="0">
              <a:buNone/>
              <a:defRPr sz="1000"/>
            </a:lvl4pPr>
            <a:lvl5pPr marL="2047427" indent="0">
              <a:buNone/>
              <a:defRPr sz="1000"/>
            </a:lvl5pPr>
            <a:lvl6pPr marL="2559284" indent="0">
              <a:buNone/>
              <a:defRPr sz="1000"/>
            </a:lvl6pPr>
            <a:lvl7pPr marL="3071141" indent="0">
              <a:buNone/>
              <a:defRPr sz="1000"/>
            </a:lvl7pPr>
            <a:lvl8pPr marL="3582998" indent="0">
              <a:buNone/>
              <a:defRPr sz="1000"/>
            </a:lvl8pPr>
            <a:lvl9pPr marL="4094855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0EB5-32FC-416B-B107-1BC087869BEA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704057" y="317236"/>
            <a:ext cx="12673013" cy="1320271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4057" y="1848384"/>
            <a:ext cx="12673013" cy="5227905"/>
          </a:xfrm>
          <a:prstGeom prst="rect">
            <a:avLst/>
          </a:prstGeom>
        </p:spPr>
        <p:txBody>
          <a:bodyPr vert="horz" lIns="102371" tIns="51185" rIns="102371" bIns="51185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04057" y="7342177"/>
            <a:ext cx="3285596" cy="421753"/>
          </a:xfrm>
          <a:prstGeom prst="rect">
            <a:avLst/>
          </a:prstGeom>
        </p:spPr>
        <p:txBody>
          <a:bodyPr vert="horz" lIns="102371" tIns="51185" rIns="102371" bIns="511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E7BF-122D-4EB0-9F4C-F2B6A76F6D0F}" type="datetime1">
              <a:rPr lang="it-IT" smtClean="0"/>
              <a:pPr/>
              <a:t>26/03/2025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811055" y="7342177"/>
            <a:ext cx="4459023" cy="421753"/>
          </a:xfrm>
          <a:prstGeom prst="rect">
            <a:avLst/>
          </a:prstGeom>
        </p:spPr>
        <p:txBody>
          <a:bodyPr vert="horz" lIns="102371" tIns="51185" rIns="102371" bIns="511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091474" y="7342177"/>
            <a:ext cx="3285596" cy="421753"/>
          </a:xfrm>
          <a:prstGeom prst="rect">
            <a:avLst/>
          </a:prstGeom>
        </p:spPr>
        <p:txBody>
          <a:bodyPr vert="horz" lIns="102371" tIns="51185" rIns="102371" bIns="511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5EB35-B8D7-44F8-8930-17EF14FCE2A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02371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893" indent="-383893" algn="l" defTabSz="102371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767" indent="-319910" algn="l" defTabSz="102371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641" indent="-255928" algn="l" defTabSz="102371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1498" indent="-255928" algn="l" defTabSz="102371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355" indent="-255928" algn="l" defTabSz="102371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15212" indent="-255928" algn="l" defTabSz="102371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7069" indent="-255928" algn="l" defTabSz="102371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38926" indent="-255928" algn="l" defTabSz="102371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0783" indent="-255928" algn="l" defTabSz="102371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57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714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571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427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284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71141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2998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4855" algn="l" defTabSz="102371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>
            <a:extLst>
              <a:ext uri="{FF2B5EF4-FFF2-40B4-BE49-F238E27FC236}">
                <a16:creationId xmlns:a16="http://schemas.microsoft.com/office/drawing/2014/main" id="{8C0EF1FD-C02D-BD4C-48E2-5B0864C32B5F}"/>
              </a:ext>
            </a:extLst>
          </p:cNvPr>
          <p:cNvGrpSpPr/>
          <p:nvPr/>
        </p:nvGrpSpPr>
        <p:grpSpPr>
          <a:xfrm>
            <a:off x="-1757" y="-493"/>
            <a:ext cx="14083764" cy="7922120"/>
            <a:chOff x="-1757" y="-493"/>
            <a:chExt cx="14083764" cy="7922120"/>
          </a:xfrm>
        </p:grpSpPr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14CC2E60-BF8C-665C-DB26-0425DA642FBE}"/>
                </a:ext>
              </a:extLst>
            </p:cNvPr>
            <p:cNvGrpSpPr/>
            <p:nvPr/>
          </p:nvGrpSpPr>
          <p:grpSpPr>
            <a:xfrm>
              <a:off x="-1757" y="-493"/>
              <a:ext cx="14083764" cy="7922117"/>
              <a:chOff x="-1757" y="-493"/>
              <a:chExt cx="14083764" cy="7922117"/>
            </a:xfrm>
          </p:grpSpPr>
          <p:pic>
            <p:nvPicPr>
              <p:cNvPr id="9" name="Immagine 8" descr="Immagine che contiene Viso umano, persona, vestiti, sorriso&#10;&#10;Il contenuto generato dall'IA potrebbe non essere corretto.">
                <a:extLst>
                  <a:ext uri="{FF2B5EF4-FFF2-40B4-BE49-F238E27FC236}">
                    <a16:creationId xmlns:a16="http://schemas.microsoft.com/office/drawing/2014/main" id="{3884069F-A1C7-8CE7-2F0B-A51BC2F93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757" y="-493"/>
                <a:ext cx="14083764" cy="7922117"/>
              </a:xfrm>
              <a:prstGeom prst="rect">
                <a:avLst/>
              </a:prstGeom>
            </p:spPr>
          </p:pic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4A5B1DD-9E2D-9447-03A0-DB184C94CD2C}"/>
                  </a:ext>
                </a:extLst>
              </p:cNvPr>
              <p:cNvSpPr/>
              <p:nvPr/>
            </p:nvSpPr>
            <p:spPr>
              <a:xfrm>
                <a:off x="1099902" y="2838043"/>
                <a:ext cx="11881320" cy="256292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b="1"/>
              </a:p>
            </p:txBody>
          </p:sp>
        </p:grpSp>
        <p:grpSp>
          <p:nvGrpSpPr>
            <p:cNvPr id="2" name="Gruppo 14"/>
            <p:cNvGrpSpPr/>
            <p:nvPr/>
          </p:nvGrpSpPr>
          <p:grpSpPr>
            <a:xfrm>
              <a:off x="4" y="2"/>
              <a:ext cx="14081125" cy="7921625"/>
              <a:chOff x="0" y="0"/>
              <a:chExt cx="9144000" cy="5143500"/>
            </a:xfrm>
          </p:grpSpPr>
          <p:pic>
            <p:nvPicPr>
              <p:cNvPr id="21" name="Immagine 20" descr="logo CNAPPC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75248" y="480251"/>
                <a:ext cx="2193505" cy="595347"/>
              </a:xfrm>
              <a:prstGeom prst="rect">
                <a:avLst/>
              </a:prstGeom>
            </p:spPr>
          </p:pic>
          <p:grpSp>
            <p:nvGrpSpPr>
              <p:cNvPr id="3" name="Gruppo 13"/>
              <p:cNvGrpSpPr/>
              <p:nvPr/>
            </p:nvGrpSpPr>
            <p:grpSpPr>
              <a:xfrm>
                <a:off x="0" y="0"/>
                <a:ext cx="9144000" cy="5143500"/>
                <a:chOff x="0" y="0"/>
                <a:chExt cx="9144000" cy="5143500"/>
              </a:xfrm>
            </p:grpSpPr>
            <p:sp>
              <p:nvSpPr>
                <p:cNvPr id="4" name="Rettangolo 3"/>
                <p:cNvSpPr/>
                <p:nvPr/>
              </p:nvSpPr>
              <p:spPr>
                <a:xfrm>
                  <a:off x="8858280" y="4667253"/>
                  <a:ext cx="285720" cy="476247"/>
                </a:xfrm>
                <a:prstGeom prst="rect">
                  <a:avLst/>
                </a:prstGeom>
                <a:solidFill>
                  <a:srgbClr val="D6492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6" name="Rettangolo 15"/>
                <p:cNvSpPr/>
                <p:nvPr/>
              </p:nvSpPr>
              <p:spPr>
                <a:xfrm>
                  <a:off x="0" y="4667253"/>
                  <a:ext cx="285720" cy="476247"/>
                </a:xfrm>
                <a:prstGeom prst="rect">
                  <a:avLst/>
                </a:prstGeom>
                <a:solidFill>
                  <a:srgbClr val="5773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0" name="Rettangolo 9"/>
                <p:cNvSpPr/>
                <p:nvPr/>
              </p:nvSpPr>
              <p:spPr>
                <a:xfrm>
                  <a:off x="8858280" y="0"/>
                  <a:ext cx="285720" cy="476247"/>
                </a:xfrm>
                <a:prstGeom prst="rect">
                  <a:avLst/>
                </a:prstGeom>
                <a:solidFill>
                  <a:srgbClr val="F4EB3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" name="Rettangolo 10"/>
                <p:cNvSpPr/>
                <p:nvPr/>
              </p:nvSpPr>
              <p:spPr>
                <a:xfrm>
                  <a:off x="0" y="0"/>
                  <a:ext cx="285720" cy="476247"/>
                </a:xfrm>
                <a:prstGeom prst="rect">
                  <a:avLst/>
                </a:prstGeom>
                <a:solidFill>
                  <a:srgbClr val="3D64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rgbClr val="C00000"/>
                    </a:solidFill>
                  </a:endParaRPr>
                </a:p>
              </p:txBody>
            </p:sp>
          </p:grpSp>
        </p:grpSp>
      </p:grpSp>
      <p:sp>
        <p:nvSpPr>
          <p:cNvPr id="26" name="CasellaDiTesto 25"/>
          <p:cNvSpPr txBox="1"/>
          <p:nvPr/>
        </p:nvSpPr>
        <p:spPr>
          <a:xfrm>
            <a:off x="4" y="1914968"/>
            <a:ext cx="14081125" cy="349591"/>
          </a:xfrm>
          <a:prstGeom prst="rect">
            <a:avLst/>
          </a:prstGeom>
          <a:noFill/>
        </p:spPr>
        <p:txBody>
          <a:bodyPr wrap="square" lIns="102371" tIns="51185" rIns="102371" bIns="51185" rtlCol="0">
            <a:spAutoFit/>
          </a:bodyPr>
          <a:lstStyle/>
          <a:p>
            <a:pPr algn="ctr"/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PERCORSO FORMATIVO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ACCESSO ALLA PROFESSIONE: ADEMPIMENTI E PROSPETTIVE /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2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27.03.2025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" y="3191560"/>
            <a:ext cx="14081125" cy="628193"/>
          </a:xfrm>
          <a:prstGeom prst="rect">
            <a:avLst/>
          </a:prstGeom>
          <a:noFill/>
        </p:spPr>
        <p:txBody>
          <a:bodyPr wrap="square" lIns="102371" tIns="51185" rIns="102371" bIns="51185" rtlCol="0">
            <a:spAutoFit/>
          </a:bodyPr>
          <a:lstStyle/>
          <a:p>
            <a:pPr algn="ctr">
              <a:lnSpc>
                <a:spcPts val="4030"/>
              </a:lnSpc>
            </a:pPr>
            <a:r>
              <a:rPr lang="it-IT" sz="4800" b="1" cap="all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Fiscalità e Previdenza</a:t>
            </a:r>
            <a:endParaRPr lang="it-IT" sz="36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" y="4489510"/>
            <a:ext cx="14081125" cy="626590"/>
          </a:xfrm>
          <a:prstGeom prst="rect">
            <a:avLst/>
          </a:prstGeom>
          <a:noFill/>
        </p:spPr>
        <p:txBody>
          <a:bodyPr wrap="square" lIns="102371" tIns="51185" rIns="102371" bIns="51185" rtlCol="0">
            <a:spAutoFit/>
          </a:bodyPr>
          <a:lstStyle/>
          <a:p>
            <a:pPr algn="ctr"/>
            <a:r>
              <a:rPr lang="it-IT" sz="1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LEONARDO CARLETTI</a:t>
            </a:r>
          </a:p>
          <a:p>
            <a:pPr algn="ctr"/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Dottore Commercialista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EC95E-9F5F-C9FF-D89F-458CDAAB4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04ECF17D-D4E6-2D0D-6258-8A6E8D49587B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80DB07A6-D926-FFF6-DE85-C34B020C15E8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999153C4-E334-B992-88BB-89FABCC57DBB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5DA01FE1-9678-46C1-179B-954C440256BD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D4F607E-FA2E-11EA-2823-E39B259650BC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1E389560-32E1-4F2B-F9BF-7AEC9ED09FE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435349" y="1536701"/>
            <a:ext cx="3754760" cy="30926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651373" y="2613125"/>
            <a:ext cx="3538736" cy="216024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it-IT" sz="4400" b="1"/>
              <a:t>Coefficiente di Redditività:</a:t>
            </a:r>
          </a:p>
          <a:p>
            <a:pPr algn="ctr">
              <a:spcBef>
                <a:spcPts val="600"/>
              </a:spcBef>
            </a:pPr>
            <a:r>
              <a:rPr lang="it-IT" sz="4400" b="1"/>
              <a:t>78 %</a:t>
            </a:r>
          </a:p>
          <a:p>
            <a:endParaRPr lang="it-IT"/>
          </a:p>
          <a:p>
            <a:endParaRPr lang="it-IT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514" y="504428"/>
            <a:ext cx="3902075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olo 3"/>
          <p:cNvSpPr txBox="1">
            <a:spLocks/>
          </p:cNvSpPr>
          <p:nvPr/>
        </p:nvSpPr>
        <p:spPr>
          <a:xfrm>
            <a:off x="2301677" y="1460997"/>
            <a:ext cx="4176464" cy="9361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/>
              <a:t>71.11.00: Attività degli </a:t>
            </a:r>
          </a:p>
          <a:p>
            <a:pPr algn="ctr"/>
            <a:r>
              <a:rPr lang="it-IT" sz="2800" dirty="0"/>
              <a:t>studi di architettura</a:t>
            </a:r>
          </a:p>
        </p:txBody>
      </p:sp>
      <p:sp>
        <p:nvSpPr>
          <p:cNvPr id="18" name="Titolo 3"/>
          <p:cNvSpPr txBox="1">
            <a:spLocks/>
          </p:cNvSpPr>
          <p:nvPr/>
        </p:nvSpPr>
        <p:spPr>
          <a:xfrm>
            <a:off x="2301677" y="4845373"/>
            <a:ext cx="4176464" cy="1512168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2800" dirty="0"/>
              <a:t>Fatturato:     30.000,00 euro</a:t>
            </a:r>
          </a:p>
          <a:p>
            <a:r>
              <a:rPr lang="it-IT" sz="2800" dirty="0"/>
              <a:t> </a:t>
            </a:r>
            <a:r>
              <a:rPr lang="it-IT" sz="2800" dirty="0" err="1"/>
              <a:t>Coeff</a:t>
            </a:r>
            <a:r>
              <a:rPr lang="it-IT" sz="2800" dirty="0"/>
              <a:t>. </a:t>
            </a:r>
            <a:r>
              <a:rPr lang="it-IT" sz="2800" dirty="0" err="1"/>
              <a:t>Redd</a:t>
            </a:r>
            <a:r>
              <a:rPr lang="it-IT" sz="2800" dirty="0"/>
              <a:t>:         78 % </a:t>
            </a:r>
          </a:p>
          <a:p>
            <a:pPr algn="r"/>
            <a:r>
              <a:rPr lang="it-IT" sz="2800" dirty="0"/>
              <a:t>Reddito:       23.400,00 euro </a:t>
            </a:r>
          </a:p>
        </p:txBody>
      </p:sp>
    </p:spTree>
    <p:extLst>
      <p:ext uri="{BB962C8B-B14F-4D97-AF65-F5344CB8AC3E}">
        <p14:creationId xmlns:p14="http://schemas.microsoft.com/office/powerpoint/2010/main" val="305423751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6BE57-22AE-F813-2043-A3386FCE9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154269C7-BEDC-6296-0645-59917EC77D42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F60EBC28-D40C-0642-F6BD-71FCFBD4E5EB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4F51697B-DEEE-E160-526B-1FFEB028E4B1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B0695F9-DD41-2504-23D0-89A3EEEAD6D9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CAC88179-225E-5648-C451-394243BAA996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B65EA07E-365E-3F57-65BB-CC7BE0FBC2D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5943674" y="144388"/>
            <a:ext cx="4536504" cy="115212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675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Il regime ordinario: caratteristiche </a:t>
            </a:r>
            <a:endParaRPr lang="it-IT" sz="4000" i="1" dirty="0"/>
          </a:p>
        </p:txBody>
      </p:sp>
      <p:sp>
        <p:nvSpPr>
          <p:cNvPr id="9" name="Triangolo isoscele 8"/>
          <p:cNvSpPr/>
          <p:nvPr/>
        </p:nvSpPr>
        <p:spPr>
          <a:xfrm>
            <a:off x="3999458" y="1728564"/>
            <a:ext cx="1152128" cy="914400"/>
          </a:xfrm>
          <a:prstGeom prst="triangle">
            <a:avLst>
              <a:gd name="adj" fmla="val 49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rapezio 4"/>
          <p:cNvSpPr/>
          <p:nvPr/>
        </p:nvSpPr>
        <p:spPr>
          <a:xfrm>
            <a:off x="3279378" y="2808684"/>
            <a:ext cx="2592288" cy="1216152"/>
          </a:xfrm>
          <a:prstGeom prst="trapezoid">
            <a:avLst>
              <a:gd name="adj" fmla="val 53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rapezio 17"/>
          <p:cNvSpPr/>
          <p:nvPr/>
        </p:nvSpPr>
        <p:spPr>
          <a:xfrm>
            <a:off x="2487290" y="4248844"/>
            <a:ext cx="4176464" cy="1296144"/>
          </a:xfrm>
          <a:prstGeom prst="trapezoid">
            <a:avLst>
              <a:gd name="adj" fmla="val 53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Segnaposto testo 5"/>
          <p:cNvSpPr txBox="1">
            <a:spLocks/>
          </p:cNvSpPr>
          <p:nvPr/>
        </p:nvSpPr>
        <p:spPr>
          <a:xfrm>
            <a:off x="5367610" y="1800572"/>
            <a:ext cx="5544616" cy="842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2000" b="1" dirty="0"/>
              <a:t>Vantaggi fiscali avanzati</a:t>
            </a:r>
          </a:p>
          <a:p>
            <a:pPr>
              <a:spcBef>
                <a:spcPts val="600"/>
              </a:spcBef>
            </a:pPr>
            <a:r>
              <a:rPr lang="it-IT" sz="2000" dirty="0"/>
              <a:t>   Possibilità di dedurre interamente i costi specifici</a:t>
            </a:r>
          </a:p>
          <a:p>
            <a:endParaRPr lang="it-IT" i="1" dirty="0"/>
          </a:p>
        </p:txBody>
      </p:sp>
      <p:sp>
        <p:nvSpPr>
          <p:cNvPr id="21" name="Segnaposto testo 5"/>
          <p:cNvSpPr txBox="1">
            <a:spLocks/>
          </p:cNvSpPr>
          <p:nvPr/>
        </p:nvSpPr>
        <p:spPr>
          <a:xfrm>
            <a:off x="6015682" y="2952700"/>
            <a:ext cx="4904928" cy="842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2000" b="1" dirty="0"/>
              <a:t>Detrazione IVA sugli acquisti</a:t>
            </a:r>
          </a:p>
          <a:p>
            <a:pPr>
              <a:spcBef>
                <a:spcPts val="600"/>
              </a:spcBef>
            </a:pPr>
            <a:r>
              <a:rPr lang="it-IT" sz="2000" dirty="0"/>
              <a:t>   Recupero dell’IVA pagata su beni e servizi</a:t>
            </a:r>
          </a:p>
          <a:p>
            <a:endParaRPr lang="it-IT" i="1" dirty="0"/>
          </a:p>
        </p:txBody>
      </p:sp>
      <p:sp>
        <p:nvSpPr>
          <p:cNvPr id="22" name="Segnaposto testo 5"/>
          <p:cNvSpPr txBox="1">
            <a:spLocks/>
          </p:cNvSpPr>
          <p:nvPr/>
        </p:nvSpPr>
        <p:spPr>
          <a:xfrm>
            <a:off x="6799386" y="4392860"/>
            <a:ext cx="426524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2000" b="1" dirty="0"/>
              <a:t>Tassazione IRPEF per scaglioni</a:t>
            </a:r>
          </a:p>
          <a:p>
            <a:pPr>
              <a:spcBef>
                <a:spcPts val="600"/>
              </a:spcBef>
            </a:pPr>
            <a:r>
              <a:rPr lang="it-IT" sz="2000" dirty="0"/>
              <a:t>   Aliquote progressive dal 23% al 43%</a:t>
            </a:r>
          </a:p>
          <a:p>
            <a:endParaRPr lang="it-IT" i="1" dirty="0"/>
          </a:p>
        </p:txBody>
      </p:sp>
      <p:sp>
        <p:nvSpPr>
          <p:cNvPr id="23" name="Segnaposto testo 5"/>
          <p:cNvSpPr txBox="1">
            <a:spLocks/>
          </p:cNvSpPr>
          <p:nvPr/>
        </p:nvSpPr>
        <p:spPr>
          <a:xfrm>
            <a:off x="2487290" y="5833020"/>
            <a:ext cx="872973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2000" b="1" dirty="0"/>
              <a:t>Il regime ordinario è adottato da studi con costi significativi e clientela business</a:t>
            </a:r>
            <a:endParaRPr lang="it-IT" sz="2000" i="1" dirty="0"/>
          </a:p>
        </p:txBody>
      </p:sp>
    </p:spTree>
    <p:extLst>
      <p:ext uri="{BB962C8B-B14F-4D97-AF65-F5344CB8AC3E}">
        <p14:creationId xmlns:p14="http://schemas.microsoft.com/office/powerpoint/2010/main" val="247866356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E565A-1C0D-358C-F9D0-84A6EB7F2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F7C4747B-BF46-9F01-4E56-07D4610C3E73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B4950662-7DDA-E0E8-8781-78EB13AA9BFE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26288163-2D23-9C0A-FD02-A726835608C9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9DE7EAF7-3A21-2705-5934-2E24CD038FD8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043077A7-7BEE-4021-F111-B81A5AC94EA4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31DBADF7-2E1E-472F-D8C0-18DF9478109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6176466" y="157417"/>
            <a:ext cx="4536504" cy="115212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675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Confronto regime forfettario vs ordinario</a:t>
            </a:r>
            <a:endParaRPr lang="it-IT" sz="4000" i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536504"/>
              </p:ext>
            </p:extLst>
          </p:nvPr>
        </p:nvGraphicFramePr>
        <p:xfrm>
          <a:off x="3872210" y="1597575"/>
          <a:ext cx="6480720" cy="453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Regime Forfettario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Regime Ordinario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Tassazione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15% 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(5% primi 5 anni)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Scaglioni</a:t>
                      </a:r>
                      <a:r>
                        <a:rPr lang="it-IT" baseline="0" dirty="0"/>
                        <a:t> IRPEF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baseline="0" dirty="0"/>
                        <a:t>23% - 43%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Non applicabile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22% con diritto alla detrazione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Deducibilità</a:t>
                      </a:r>
                      <a:r>
                        <a:rPr lang="it-IT" baseline="0" dirty="0"/>
                        <a:t> costi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Forfettaria 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Analitica al 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Adempimenti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Semplificati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Completi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08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Convenienza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Ricavi non</a:t>
                      </a:r>
                      <a:r>
                        <a:rPr lang="it-IT" baseline="0" dirty="0"/>
                        <a:t> alti</a:t>
                      </a:r>
                      <a:r>
                        <a:rPr lang="it-IT" dirty="0"/>
                        <a:t>,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Costi ridotti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dirty="0"/>
                        <a:t>Ricavi alti,</a:t>
                      </a:r>
                      <a:r>
                        <a:rPr lang="it-IT" baseline="0" dirty="0"/>
                        <a:t> 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baseline="0" dirty="0"/>
                        <a:t>elevati</a:t>
                      </a:r>
                      <a:r>
                        <a:rPr lang="it-IT" dirty="0"/>
                        <a:t> Costi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12717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0BF83-8C63-A975-B30F-BB55A845D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DFB4F2C6-EFC6-A944-7A76-E6812EBDEA4E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7AEB4127-8971-5EBD-08DD-7529ED4799F4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25CF0A62-BA0A-BE22-EA74-A4962D1A1352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FF491305-D9AB-F83A-B917-0075997CE223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75A4EAFC-6F0D-074A-AD18-FC3CF333DD72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675F7377-D3BB-EB2C-2632-B1A0216776B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5724691" y="373441"/>
            <a:ext cx="4690864" cy="720080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60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Adempimenti fiscali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268307" y="3685809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7" name="Ovale 6"/>
          <p:cNvSpPr/>
          <p:nvPr/>
        </p:nvSpPr>
        <p:spPr>
          <a:xfrm>
            <a:off x="3358771" y="1309545"/>
            <a:ext cx="2304256" cy="186851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Dichiarazione redditi</a:t>
            </a:r>
          </a:p>
          <a:p>
            <a:pPr algn="ctr"/>
            <a:r>
              <a:rPr lang="it-IT" sz="2000" b="1" dirty="0"/>
              <a:t>(31 ottobre) Modello LM o RE</a:t>
            </a:r>
            <a:endParaRPr lang="it-IT" sz="3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90" y="2893721"/>
            <a:ext cx="1804113" cy="185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vale 12"/>
          <p:cNvSpPr/>
          <p:nvPr/>
        </p:nvSpPr>
        <p:spPr>
          <a:xfrm>
            <a:off x="7175195" y="1525569"/>
            <a:ext cx="2304256" cy="186851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Dichiarazione IVA</a:t>
            </a:r>
          </a:p>
          <a:p>
            <a:pPr algn="ctr"/>
            <a:r>
              <a:rPr lang="it-IT" sz="2000" b="1" dirty="0"/>
              <a:t>(30 aprile)</a:t>
            </a:r>
            <a:endParaRPr lang="it-IT" sz="3000" b="1" dirty="0"/>
          </a:p>
        </p:txBody>
      </p:sp>
      <p:sp>
        <p:nvSpPr>
          <p:cNvPr id="18" name="Ovale 17"/>
          <p:cNvSpPr/>
          <p:nvPr/>
        </p:nvSpPr>
        <p:spPr>
          <a:xfrm>
            <a:off x="2206643" y="3685809"/>
            <a:ext cx="2304256" cy="186851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Fatturazione elettronica (entro 12 gg) </a:t>
            </a:r>
            <a:r>
              <a:rPr lang="it-IT" sz="1600" b="1" dirty="0"/>
              <a:t>(</a:t>
            </a:r>
            <a:r>
              <a:rPr lang="it-IT" sz="1600" b="1" dirty="0" err="1"/>
              <a:t>conser</a:t>
            </a:r>
            <a:r>
              <a:rPr lang="it-IT" sz="1600" b="1" dirty="0"/>
              <a:t>. 10 anni)</a:t>
            </a:r>
          </a:p>
        </p:txBody>
      </p:sp>
      <p:sp>
        <p:nvSpPr>
          <p:cNvPr id="19" name="Ovale 18"/>
          <p:cNvSpPr/>
          <p:nvPr/>
        </p:nvSpPr>
        <p:spPr>
          <a:xfrm>
            <a:off x="8543347" y="4337577"/>
            <a:ext cx="2304256" cy="18685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LIPE e Versamenti IVA (varie scadenze)</a:t>
            </a:r>
          </a:p>
        </p:txBody>
      </p:sp>
      <p:sp>
        <p:nvSpPr>
          <p:cNvPr id="20" name="Ovale 19"/>
          <p:cNvSpPr/>
          <p:nvPr/>
        </p:nvSpPr>
        <p:spPr>
          <a:xfrm>
            <a:off x="4942947" y="4837937"/>
            <a:ext cx="2304256" cy="186851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Versamenti Imposte </a:t>
            </a:r>
          </a:p>
          <a:p>
            <a:pPr algn="ctr"/>
            <a:r>
              <a:rPr lang="it-IT" b="1" dirty="0"/>
              <a:t>(30 giugno – </a:t>
            </a:r>
          </a:p>
          <a:p>
            <a:pPr algn="ctr"/>
            <a:r>
              <a:rPr lang="it-IT" b="1" dirty="0"/>
              <a:t>30 novembre)</a:t>
            </a:r>
          </a:p>
        </p:txBody>
      </p:sp>
      <p:cxnSp>
        <p:nvCxnSpPr>
          <p:cNvPr id="5" name="Connettore 1 4"/>
          <p:cNvCxnSpPr>
            <a:stCxn id="2" idx="1"/>
          </p:cNvCxnSpPr>
          <p:nvPr/>
        </p:nvCxnSpPr>
        <p:spPr>
          <a:xfrm>
            <a:off x="5724691" y="733481"/>
            <a:ext cx="2962672" cy="5976664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testo 5"/>
          <p:cNvSpPr txBox="1">
            <a:spLocks/>
          </p:cNvSpPr>
          <p:nvPr/>
        </p:nvSpPr>
        <p:spPr>
          <a:xfrm>
            <a:off x="1990619" y="2965729"/>
            <a:ext cx="1584176" cy="576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3200" b="1" dirty="0"/>
              <a:t>T U T </a:t>
            </a:r>
            <a:r>
              <a:rPr lang="it-IT" sz="3200" b="1" dirty="0" err="1"/>
              <a:t>T</a:t>
            </a:r>
            <a:r>
              <a:rPr lang="it-IT" sz="3200" b="1" dirty="0"/>
              <a:t> I</a:t>
            </a:r>
          </a:p>
        </p:txBody>
      </p:sp>
      <p:sp>
        <p:nvSpPr>
          <p:cNvPr id="22" name="Segnaposto testo 5"/>
          <p:cNvSpPr txBox="1">
            <a:spLocks/>
          </p:cNvSpPr>
          <p:nvPr/>
        </p:nvSpPr>
        <p:spPr>
          <a:xfrm>
            <a:off x="8471339" y="3613802"/>
            <a:ext cx="2376264" cy="5760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800" b="1" dirty="0"/>
              <a:t>O R D I N A R I</a:t>
            </a:r>
          </a:p>
        </p:txBody>
      </p:sp>
    </p:spTree>
    <p:extLst>
      <p:ext uri="{BB962C8B-B14F-4D97-AF65-F5344CB8AC3E}">
        <p14:creationId xmlns:p14="http://schemas.microsoft.com/office/powerpoint/2010/main" val="2489165836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4D57A-D93C-2AF4-37E1-85E160609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15E33773-F8EE-E9E2-0D7D-58A80EF7AE12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7545F50F-624D-A81A-5F22-B6CC07E90A9F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A50481A-592D-61FE-551D-18564C4173EC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696628B-8856-8B8C-4B1E-F36BDC775D92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59E3CDDE-7325-2158-44B8-639A6B988864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1A01ECB1-ED62-1059-ECFF-69A0558EA76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3069778" y="1482817"/>
            <a:ext cx="3754760" cy="30926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4304258" y="2919281"/>
            <a:ext cx="3538736" cy="2160240"/>
          </a:xfrm>
          <a:prstGeom prst="rect">
            <a:avLst/>
          </a:prstGeom>
          <a:solidFill>
            <a:srgbClr val="FFFF00"/>
          </a:solidFill>
        </p:spPr>
        <p:txBody>
          <a:bodyPr>
            <a:normAutofit fontScale="47500" lnSpcReduction="20000"/>
          </a:bodyPr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it-IT" sz="4400" b="1"/>
              <a:t>Requisiti:</a:t>
            </a:r>
          </a:p>
          <a:p>
            <a:pPr marL="742950" indent="-742950">
              <a:spcBef>
                <a:spcPts val="600"/>
              </a:spcBef>
              <a:buFont typeface="Arial" pitchFamily="34" charset="0"/>
              <a:buAutoNum type="arabicPeriod"/>
            </a:pPr>
            <a:r>
              <a:rPr lang="it-IT" sz="4400" b="1"/>
              <a:t>Iscrizione all’Albo professionale; </a:t>
            </a:r>
          </a:p>
          <a:p>
            <a:pPr marL="742950" indent="-742950">
              <a:spcBef>
                <a:spcPts val="600"/>
              </a:spcBef>
              <a:buFont typeface="Arial" pitchFamily="34" charset="0"/>
              <a:buAutoNum type="arabicPeriod"/>
            </a:pPr>
            <a:r>
              <a:rPr lang="it-IT" sz="4400" b="1"/>
              <a:t>Possesso di partita Iva; </a:t>
            </a:r>
          </a:p>
          <a:p>
            <a:pPr marL="742950" indent="-742950">
              <a:spcBef>
                <a:spcPts val="600"/>
              </a:spcBef>
              <a:buFont typeface="Arial" pitchFamily="34" charset="0"/>
              <a:buAutoNum type="arabicPeriod"/>
            </a:pPr>
            <a:r>
              <a:rPr lang="it-IT" sz="4400" b="1"/>
              <a:t>Non assoggettamento ad altra forma di previdenza obbligatoria</a:t>
            </a:r>
            <a:endParaRPr lang="it-IT"/>
          </a:p>
          <a:p>
            <a:endParaRPr lang="it-IT" i="1" dirty="0"/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2936106" y="1551129"/>
            <a:ext cx="4176464" cy="93610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800" dirty="0"/>
              <a:t>Iscrizione entro il 31 ottobre dell’anno successivo all’inizio di attività</a:t>
            </a:r>
          </a:p>
        </p:txBody>
      </p:sp>
      <p:sp>
        <p:nvSpPr>
          <p:cNvPr id="18" name="Titolo 3"/>
          <p:cNvSpPr txBox="1">
            <a:spLocks/>
          </p:cNvSpPr>
          <p:nvPr/>
        </p:nvSpPr>
        <p:spPr>
          <a:xfrm>
            <a:off x="2936106" y="5538655"/>
            <a:ext cx="8496944" cy="1125042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/>
              <a:t>DICHIARAZIONE: entro il 31 ottobre dell’anno successivo</a:t>
            </a:r>
          </a:p>
          <a:p>
            <a:endParaRPr lang="it-IT" sz="1100" dirty="0"/>
          </a:p>
          <a:p>
            <a:r>
              <a:rPr lang="it-IT" sz="2800" dirty="0"/>
              <a:t>VERSAMENTI: 30 giugno </a:t>
            </a:r>
            <a:r>
              <a:rPr lang="it-IT" sz="2400" dirty="0"/>
              <a:t>(min.)</a:t>
            </a:r>
            <a:r>
              <a:rPr lang="it-IT" sz="2800" dirty="0"/>
              <a:t> – 30 settembre </a:t>
            </a:r>
            <a:r>
              <a:rPr lang="it-IT" sz="2400" dirty="0"/>
              <a:t>(min.) </a:t>
            </a:r>
            <a:r>
              <a:rPr lang="it-IT" sz="2800" dirty="0"/>
              <a:t>– 31 dicembre </a:t>
            </a:r>
            <a:r>
              <a:rPr lang="it-IT" sz="2400" dirty="0"/>
              <a:t>(</a:t>
            </a:r>
            <a:r>
              <a:rPr lang="it-IT" sz="2400" dirty="0" err="1"/>
              <a:t>ecced</a:t>
            </a:r>
            <a:r>
              <a:rPr lang="it-IT" sz="2400" dirty="0"/>
              <a:t>.)</a:t>
            </a:r>
          </a:p>
          <a:p>
            <a:r>
              <a:rPr lang="it-IT" sz="2800" dirty="0"/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730" y="399001"/>
            <a:ext cx="2576736" cy="6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682" y="1119081"/>
            <a:ext cx="3240360" cy="44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10597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30428-1333-0E83-5B58-421C2E95B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0FC1059B-D939-B514-8064-37F15C45EB54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84562C9B-5B4E-9882-F918-E79EC84483F7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0836D361-532D-268E-3E2B-7957BE0596C4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CD72475D-C7FB-7888-116D-E1F986D94AB1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A31DF66F-2581-899B-62BF-557545AAE967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3C0A56F4-4C9E-CDDC-A4DF-2C82B0F8FA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576066" y="1401861"/>
            <a:ext cx="4464496" cy="57236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4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Contributo Integrativo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709738" y="3558405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7" name="Ovale 6"/>
          <p:cNvSpPr/>
          <p:nvPr/>
        </p:nvSpPr>
        <p:spPr>
          <a:xfrm>
            <a:off x="2576066" y="2406277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5%</a:t>
            </a:r>
          </a:p>
        </p:txBody>
      </p:sp>
      <p:sp>
        <p:nvSpPr>
          <p:cNvPr id="14" name="Ovale 13"/>
          <p:cNvSpPr/>
          <p:nvPr/>
        </p:nvSpPr>
        <p:spPr>
          <a:xfrm>
            <a:off x="5312370" y="2406277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7,25%</a:t>
            </a:r>
          </a:p>
        </p:txBody>
      </p:sp>
      <p:sp>
        <p:nvSpPr>
          <p:cNvPr id="5" name="Ovale 4"/>
          <p:cNvSpPr/>
          <p:nvPr/>
        </p:nvSpPr>
        <p:spPr>
          <a:xfrm>
            <a:off x="2576066" y="4494509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15%</a:t>
            </a:r>
          </a:p>
        </p:txBody>
      </p:sp>
      <p:sp>
        <p:nvSpPr>
          <p:cNvPr id="8" name="Ovale 7"/>
          <p:cNvSpPr/>
          <p:nvPr/>
        </p:nvSpPr>
        <p:spPr>
          <a:xfrm>
            <a:off x="5384378" y="4566517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14,5%</a:t>
            </a:r>
          </a:p>
        </p:txBody>
      </p:sp>
      <p:sp>
        <p:nvSpPr>
          <p:cNvPr id="17" name="Ovale 16"/>
          <p:cNvSpPr/>
          <p:nvPr/>
        </p:nvSpPr>
        <p:spPr>
          <a:xfrm>
            <a:off x="4232250" y="3702421"/>
            <a:ext cx="108012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  <p:sp>
        <p:nvSpPr>
          <p:cNvPr id="9" name="Segnaposto contenuto 1"/>
          <p:cNvSpPr txBox="1">
            <a:spLocks/>
          </p:cNvSpPr>
          <p:nvPr/>
        </p:nvSpPr>
        <p:spPr>
          <a:xfrm>
            <a:off x="7184578" y="1110133"/>
            <a:ext cx="4032448" cy="52565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102371" tIns="51185" rIns="102371" bIns="51185" rtlCol="0">
            <a:normAutofit fontScale="85000" lnSpcReduction="20000"/>
          </a:bodyPr>
          <a:lstStyle>
            <a:lvl1pPr marL="0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185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2371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3557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4742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5928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7114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82998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94855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300" b="1"/>
              <a:t>Tutti gli iscritti</a:t>
            </a:r>
          </a:p>
          <a:p>
            <a:endParaRPr lang="it-IT" sz="1500" b="1"/>
          </a:p>
          <a:p>
            <a:r>
              <a:rPr lang="it-IT" sz="2600" u="sng"/>
              <a:t>Aliquota 4 % da aggiungere in tutte le fatture</a:t>
            </a:r>
          </a:p>
          <a:p>
            <a:endParaRPr lang="it-IT" sz="900" b="1"/>
          </a:p>
          <a:p>
            <a:r>
              <a:rPr lang="it-IT" sz="2600" b="1"/>
              <a:t>Non è deducibile dalle imposte </a:t>
            </a:r>
            <a:r>
              <a:rPr lang="it-IT" sz="2600"/>
              <a:t>(salvo che per la parte rimasta a carico dell’iscritto ovvero parte dei contributi minimi)</a:t>
            </a:r>
          </a:p>
          <a:p>
            <a:endParaRPr lang="it-IT" sz="2600"/>
          </a:p>
          <a:p>
            <a:r>
              <a:rPr lang="it-IT" sz="2600"/>
              <a:t>Concorre parzialmente alla formazione della pensione dell’iscritto (max 50%).</a:t>
            </a:r>
          </a:p>
          <a:p>
            <a:endParaRPr lang="it-IT" sz="2600"/>
          </a:p>
          <a:p>
            <a:r>
              <a:rPr lang="it-IT" sz="2600"/>
              <a:t>Primo fine è la sostenibilità e garanzia dell’Ente, le prestazioni previdenziali ed assistenziali</a:t>
            </a:r>
            <a:endParaRPr lang="it-IT" sz="26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682" y="246037"/>
            <a:ext cx="2576736" cy="6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96053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74799-859F-C3B6-FBA4-6D05D1EA5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FAA51991-9477-12F1-1257-588B977F898C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A37FB691-B23A-00CA-4E48-D6F6CE48FD2F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8620E5C-9C09-53AE-509B-59D068A2721B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4E37A3C5-D1CE-F375-BF05-AC51F82E1D12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211A0CAC-C656-F774-B844-97E488F2643D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8BBC59CF-438C-8BA8-B926-F28541A6BC7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504058" y="1588244"/>
            <a:ext cx="4464496" cy="57236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4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Contributo Integrativo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637730" y="3744788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17" name="Ovale 16"/>
          <p:cNvSpPr/>
          <p:nvPr/>
        </p:nvSpPr>
        <p:spPr>
          <a:xfrm>
            <a:off x="2648074" y="3096716"/>
            <a:ext cx="1872208" cy="1872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  <p:sp>
        <p:nvSpPr>
          <p:cNvPr id="5" name="Segnaposto contenuto 1"/>
          <p:cNvSpPr txBox="1">
            <a:spLocks/>
          </p:cNvSpPr>
          <p:nvPr/>
        </p:nvSpPr>
        <p:spPr>
          <a:xfrm>
            <a:off x="4880322" y="2160612"/>
            <a:ext cx="6264696" cy="43924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102371" tIns="51185" rIns="102371" bIns="51185" rtlCol="0">
            <a:normAutofit fontScale="55000" lnSpcReduction="20000"/>
          </a:bodyPr>
          <a:lstStyle>
            <a:lvl1pPr marL="0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185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2371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3557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4742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5928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7114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82998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94855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300" b="1"/>
              <a:t>Non si duplica </a:t>
            </a:r>
          </a:p>
          <a:p>
            <a:endParaRPr lang="it-IT" sz="1500" b="1"/>
          </a:p>
          <a:p>
            <a:r>
              <a:rPr lang="it-IT" sz="3400"/>
              <a:t>IL CONTRIBUTO INTEGRATIVO NELLA COMUNICAZIONE ANNUALE OBBLIGATORIA E’ DEDUCIBILE </a:t>
            </a:r>
          </a:p>
          <a:p>
            <a:endParaRPr lang="it-IT" sz="1500" b="1"/>
          </a:p>
          <a:p>
            <a:pPr algn="just"/>
            <a:r>
              <a:rPr lang="it-IT"/>
              <a:t>Dall’importo calcolato (contributo lordo) è possibile dedurre gli importi versati allo stesso titolo ad altro iscritto </a:t>
            </a:r>
            <a:r>
              <a:rPr lang="it-IT" i="1"/>
              <a:t>INAR</a:t>
            </a:r>
            <a:r>
              <a:rPr lang="it-IT"/>
              <a:t>Cassa.</a:t>
            </a:r>
          </a:p>
          <a:p>
            <a:pPr algn="just"/>
            <a:endParaRPr lang="it-IT" sz="1700"/>
          </a:p>
          <a:p>
            <a:pPr algn="just"/>
            <a:r>
              <a:rPr lang="it-IT"/>
              <a:t>L’art. 5.5)  prevede che, in sede di dichiarazione annuale, gli ingegneri o architetti, loro associazioni o società di professionisti STP e società di ingegneria - </a:t>
            </a:r>
            <a:r>
              <a:rPr lang="it-IT" u="sng"/>
              <a:t>purché non siano i committenti finali della prestazione </a:t>
            </a:r>
            <a:r>
              <a:rPr lang="it-IT"/>
              <a:t>- possono dedurre dall’importo del contributo integrativo dovuto ad Inarcassa, ……, la quota di contributo integrativo versata ad altro iscritto </a:t>
            </a:r>
            <a:r>
              <a:rPr lang="it-IT" i="1"/>
              <a:t>INAR</a:t>
            </a:r>
            <a:r>
              <a:rPr lang="it-IT"/>
              <a:t>Cassa risultante dalle fatture passive ricevute da tali collaboratori in relazione alle prestazioni professionali eseguite (solo se la fattura è stata pagata). </a:t>
            </a:r>
            <a:endParaRPr lang="it-IT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74" y="432420"/>
            <a:ext cx="2576736" cy="6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704103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171F7-4A50-1796-7A9E-121FD56F1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B23224A1-FE9C-E80B-487F-2833D0471546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EC5FAABC-FE23-0A77-E9A8-4EF3AF57D1DC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59A2874-9FAE-4E78-C38F-62852D11D5DD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66AB6533-D65C-CAA2-D29C-41D7E5D33E9A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7A612590-1774-99C5-FC6A-163274ADC8A3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65AF11FB-9BB4-2048-9C7A-B18FA9A3B46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504058" y="1516236"/>
            <a:ext cx="4536504" cy="57236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4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Contributo Soggettivo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781746" y="3672780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7" name="Ovale 6"/>
          <p:cNvSpPr/>
          <p:nvPr/>
        </p:nvSpPr>
        <p:spPr>
          <a:xfrm>
            <a:off x="2576066" y="2520652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5%</a:t>
            </a:r>
          </a:p>
        </p:txBody>
      </p:sp>
      <p:sp>
        <p:nvSpPr>
          <p:cNvPr id="14" name="Ovale 13"/>
          <p:cNvSpPr/>
          <p:nvPr/>
        </p:nvSpPr>
        <p:spPr>
          <a:xfrm>
            <a:off x="5240362" y="2520652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7,25%</a:t>
            </a:r>
          </a:p>
        </p:txBody>
      </p:sp>
      <p:sp>
        <p:nvSpPr>
          <p:cNvPr id="5" name="Ovale 4"/>
          <p:cNvSpPr/>
          <p:nvPr/>
        </p:nvSpPr>
        <p:spPr>
          <a:xfrm>
            <a:off x="2576066" y="4608884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15%</a:t>
            </a:r>
          </a:p>
        </p:txBody>
      </p:sp>
      <p:sp>
        <p:nvSpPr>
          <p:cNvPr id="8" name="Ovale 7"/>
          <p:cNvSpPr/>
          <p:nvPr/>
        </p:nvSpPr>
        <p:spPr>
          <a:xfrm>
            <a:off x="5312370" y="4680892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14,5%</a:t>
            </a:r>
          </a:p>
        </p:txBody>
      </p:sp>
      <p:sp>
        <p:nvSpPr>
          <p:cNvPr id="17" name="Ovale 16"/>
          <p:cNvSpPr/>
          <p:nvPr/>
        </p:nvSpPr>
        <p:spPr>
          <a:xfrm>
            <a:off x="4160242" y="3816796"/>
            <a:ext cx="1080120" cy="10801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  <p:sp>
        <p:nvSpPr>
          <p:cNvPr id="9" name="Segnaposto contenuto 1"/>
          <p:cNvSpPr txBox="1">
            <a:spLocks/>
          </p:cNvSpPr>
          <p:nvPr/>
        </p:nvSpPr>
        <p:spPr>
          <a:xfrm>
            <a:off x="7112570" y="1372220"/>
            <a:ext cx="4104456" cy="38127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102371" tIns="51185" rIns="102371" bIns="51185" rtlCol="0">
            <a:normAutofit fontScale="77500" lnSpcReduction="20000"/>
          </a:bodyPr>
          <a:lstStyle>
            <a:lvl1pPr marL="0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185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2371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3557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4742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5928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7114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82998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94855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300" b="1"/>
              <a:t>Nuovi Iscritti</a:t>
            </a:r>
          </a:p>
          <a:p>
            <a:endParaRPr lang="it-IT" sz="800" b="1"/>
          </a:p>
          <a:p>
            <a:r>
              <a:rPr lang="it-IT"/>
              <a:t>Aliquota ridotta 7,25</a:t>
            </a:r>
            <a:r>
              <a:rPr lang="it-IT" sz="1100"/>
              <a:t> </a:t>
            </a:r>
            <a:r>
              <a:rPr lang="it-IT"/>
              <a:t>% </a:t>
            </a:r>
          </a:p>
          <a:p>
            <a:r>
              <a:rPr lang="it-IT"/>
              <a:t>i primi 5 anni di attività e con meno di 35 anni </a:t>
            </a:r>
          </a:p>
          <a:p>
            <a:endParaRPr lang="it-IT" b="1"/>
          </a:p>
          <a:p>
            <a:r>
              <a:rPr lang="it-IT" sz="4300" b="1"/>
              <a:t>Iscritti</a:t>
            </a:r>
          </a:p>
          <a:p>
            <a:endParaRPr lang="it-IT" sz="800" b="1"/>
          </a:p>
          <a:p>
            <a:r>
              <a:rPr lang="it-IT"/>
              <a:t>Aliquota ordinaria 14,50</a:t>
            </a:r>
            <a:r>
              <a:rPr lang="it-IT" sz="1100"/>
              <a:t> </a:t>
            </a:r>
            <a:r>
              <a:rPr lang="it-IT"/>
              <a:t>%</a:t>
            </a:r>
            <a:endParaRPr lang="it-IT" b="1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690" y="360412"/>
            <a:ext cx="2576736" cy="6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7112570" y="5386307"/>
            <a:ext cx="4104456" cy="11156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3200" b="1" dirty="0"/>
              <a:t>Contributo Facoltativo</a:t>
            </a:r>
          </a:p>
          <a:p>
            <a:endParaRPr lang="it-IT" sz="800" b="1" dirty="0"/>
          </a:p>
          <a:p>
            <a:pPr algn="ctr"/>
            <a:r>
              <a:rPr lang="it-IT" sz="2400" dirty="0"/>
              <a:t>Aliquote dal 1 % al 8,5 % </a:t>
            </a:r>
          </a:p>
        </p:txBody>
      </p:sp>
    </p:spTree>
    <p:extLst>
      <p:ext uri="{BB962C8B-B14F-4D97-AF65-F5344CB8AC3E}">
        <p14:creationId xmlns:p14="http://schemas.microsoft.com/office/powerpoint/2010/main" val="313129730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BBC9F-248C-98A2-93C4-37CBD9DBB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FA33B352-7439-6714-607E-33BB07F3EE80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6A2DDF77-622F-2D8D-86D5-259BC200B3B4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B54722C7-7848-E509-DAC2-A1959B0E21C3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C4A2CDB1-2135-3D94-E54A-9C3640D1DC27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91C215FD-399B-B79F-491F-91A1DD519B5E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5BC1752D-C663-A56D-6367-A59640379DF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779121" y="1410809"/>
            <a:ext cx="4464496" cy="1364455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7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/>
              <a:t>Contributo Soggettivo</a:t>
            </a:r>
            <a:br>
              <a:rPr lang="it-IT" sz="4000"/>
            </a:br>
            <a:r>
              <a:rPr lang="it-IT"/>
              <a:t>ovvero</a:t>
            </a:r>
            <a:br>
              <a:rPr lang="it-IT" sz="4000"/>
            </a:br>
            <a:r>
              <a:rPr lang="it-IT" sz="4000"/>
              <a:t>Pensione Contributiva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2912793" y="3711369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14" name="Ovale 13"/>
          <p:cNvSpPr/>
          <p:nvPr/>
        </p:nvSpPr>
        <p:spPr>
          <a:xfrm>
            <a:off x="2923137" y="2919281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7,25%</a:t>
            </a:r>
          </a:p>
        </p:txBody>
      </p:sp>
      <p:sp>
        <p:nvSpPr>
          <p:cNvPr id="5" name="Ovale 4"/>
          <p:cNvSpPr/>
          <p:nvPr/>
        </p:nvSpPr>
        <p:spPr>
          <a:xfrm>
            <a:off x="2923137" y="4935505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14,5%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737" y="399001"/>
            <a:ext cx="2576736" cy="6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665" y="1554105"/>
            <a:ext cx="365189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olo 3"/>
          <p:cNvSpPr txBox="1">
            <a:spLocks/>
          </p:cNvSpPr>
          <p:nvPr/>
        </p:nvSpPr>
        <p:spPr>
          <a:xfrm>
            <a:off x="4939361" y="3135305"/>
            <a:ext cx="2664296" cy="309634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/>
              <a:t>Montante</a:t>
            </a:r>
          </a:p>
          <a:p>
            <a:pPr algn="ctr"/>
            <a:r>
              <a:rPr lang="it-IT" sz="4000" dirty="0"/>
              <a:t>X</a:t>
            </a:r>
          </a:p>
          <a:p>
            <a:pPr algn="ctr"/>
            <a:r>
              <a:rPr lang="it-IT" sz="4000" dirty="0"/>
              <a:t>Coefficiente</a:t>
            </a:r>
          </a:p>
          <a:p>
            <a:pPr algn="ctr"/>
            <a:r>
              <a:rPr lang="it-IT" sz="4000" dirty="0"/>
              <a:t>=</a:t>
            </a:r>
          </a:p>
          <a:p>
            <a:pPr algn="ctr"/>
            <a:r>
              <a:rPr lang="it-IT" sz="4000" dirty="0"/>
              <a:t>Pensione</a:t>
            </a:r>
            <a:endParaRPr lang="it-IT" sz="4000" i="1" dirty="0"/>
          </a:p>
        </p:txBody>
      </p:sp>
    </p:spTree>
    <p:extLst>
      <p:ext uri="{BB962C8B-B14F-4D97-AF65-F5344CB8AC3E}">
        <p14:creationId xmlns:p14="http://schemas.microsoft.com/office/powerpoint/2010/main" val="1864623012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25439-3423-BE3B-2E84-21B80CA72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E41FF624-7AEE-5CE9-BACF-E43945DB2D22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143B4D56-BEDC-D706-7F6C-78115D52CDD3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8B8F18E5-BB82-659F-1788-033FDD3748CF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D78446F-4FEF-981E-42C1-B4C4CEA0E7C8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93F01D7E-E49A-4227-9641-AB8768994366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4060A7F2-8F3C-BB50-0860-EB48F7054FE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3152130" y="1477345"/>
            <a:ext cx="2160240" cy="645096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90000" lnSpcReduction="1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/>
              <a:t>Sintesi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3285802" y="3781601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14" name="Ovale 13"/>
          <p:cNvSpPr/>
          <p:nvPr/>
        </p:nvSpPr>
        <p:spPr>
          <a:xfrm>
            <a:off x="3152130" y="2269433"/>
            <a:ext cx="1944216" cy="15841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12,25%</a:t>
            </a:r>
          </a:p>
        </p:txBody>
      </p:sp>
      <p:sp>
        <p:nvSpPr>
          <p:cNvPr id="5" name="Ovale 4"/>
          <p:cNvSpPr/>
          <p:nvPr/>
        </p:nvSpPr>
        <p:spPr>
          <a:xfrm>
            <a:off x="3152130" y="4753708"/>
            <a:ext cx="1944216" cy="1692189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29,5%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86" y="576436"/>
            <a:ext cx="2360712" cy="61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olo 3"/>
          <p:cNvSpPr txBox="1">
            <a:spLocks/>
          </p:cNvSpPr>
          <p:nvPr/>
        </p:nvSpPr>
        <p:spPr>
          <a:xfrm>
            <a:off x="5312370" y="2197425"/>
            <a:ext cx="5040560" cy="18002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chemeClr val="bg1"/>
                </a:solidFill>
              </a:rPr>
              <a:t>Il giovane professionista (per i primi 5 anni e under 35) dovrà riservare almeno una quota del 12,25% del suo reddito (78% dell’incassato) per gli obblighi fiscali e contributivi</a:t>
            </a:r>
            <a:endParaRPr lang="it-IT" sz="1500" dirty="0">
              <a:solidFill>
                <a:schemeClr val="bg1"/>
              </a:solidFill>
            </a:endParaRPr>
          </a:p>
          <a:p>
            <a:pPr algn="ctr"/>
            <a:endParaRPr lang="it-IT" sz="1300" i="1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930" y="383625"/>
            <a:ext cx="1080119" cy="111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e 11"/>
          <p:cNvSpPr/>
          <p:nvPr/>
        </p:nvSpPr>
        <p:spPr>
          <a:xfrm>
            <a:off x="10496946" y="3853609"/>
            <a:ext cx="108012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5312370" y="4717705"/>
            <a:ext cx="5040560" cy="1800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dirty="0">
                <a:solidFill>
                  <a:schemeClr val="bg1"/>
                </a:solidFill>
              </a:rPr>
              <a:t>Il professionista (dopo i primi 5 anni e/o under 35) dovrà riservare almeno una quota del 29,5% del suo reddito (78% dell’incassato) per adempiere agli obblighi fiscali e contributivi</a:t>
            </a:r>
            <a:endParaRPr lang="it-IT" sz="1500" dirty="0">
              <a:solidFill>
                <a:schemeClr val="bg1"/>
              </a:solidFill>
            </a:endParaRPr>
          </a:p>
          <a:p>
            <a:pPr algn="ctr"/>
            <a:endParaRPr lang="it-IT" sz="1300" i="1" dirty="0">
              <a:solidFill>
                <a:schemeClr val="bg1"/>
              </a:solidFill>
            </a:endParaRPr>
          </a:p>
        </p:txBody>
      </p:sp>
      <p:sp>
        <p:nvSpPr>
          <p:cNvPr id="9" name="Titolo 3"/>
          <p:cNvSpPr txBox="1">
            <a:spLocks/>
          </p:cNvSpPr>
          <p:nvPr/>
        </p:nvSpPr>
        <p:spPr>
          <a:xfrm>
            <a:off x="9689306" y="4069633"/>
            <a:ext cx="735632" cy="61206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2800"/>
              </a:lnSpc>
            </a:pPr>
            <a:r>
              <a:rPr lang="it-IT" sz="6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9546424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895B3B1-32FF-0CEF-52DF-D5CA553CB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1D7EDB08-16C0-83EE-C3B6-6A39FBA2B799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D54234A1-D4D9-0A24-7737-ADBFC175E904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0BCF799D-E839-0A4C-171E-DA95DFD0CE49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C5AFC867-1CC1-5F48-598A-86E6249BD795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6AF2405F-AD8F-21B9-C679-4CD09FE16B22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6842C757-AAFD-D366-554F-B4081367E06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7" name="Titolo 3"/>
          <p:cNvSpPr txBox="1">
            <a:spLocks/>
          </p:cNvSpPr>
          <p:nvPr/>
        </p:nvSpPr>
        <p:spPr>
          <a:xfrm>
            <a:off x="2493714" y="802983"/>
            <a:ext cx="4690864" cy="12924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7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 dirty="0"/>
            </a:br>
            <a:r>
              <a:rPr lang="it-IT" sz="4000" dirty="0"/>
              <a:t>Fiscalità e Previdenza </a:t>
            </a:r>
            <a:br>
              <a:rPr lang="it-IT" sz="4000" dirty="0"/>
            </a:br>
            <a:r>
              <a:rPr lang="it-IT" sz="4000" i="1" dirty="0"/>
              <a:t>I Numeri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897" y="768753"/>
            <a:ext cx="3384376" cy="564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e 7"/>
          <p:cNvSpPr/>
          <p:nvPr/>
        </p:nvSpPr>
        <p:spPr>
          <a:xfrm>
            <a:off x="2360042" y="2233159"/>
            <a:ext cx="165618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5%</a:t>
            </a:r>
          </a:p>
        </p:txBody>
      </p:sp>
      <p:sp>
        <p:nvSpPr>
          <p:cNvPr id="14" name="Ovale 13"/>
          <p:cNvSpPr/>
          <p:nvPr/>
        </p:nvSpPr>
        <p:spPr>
          <a:xfrm>
            <a:off x="5301233" y="2251068"/>
            <a:ext cx="165618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7,25%</a:t>
            </a:r>
          </a:p>
        </p:txBody>
      </p:sp>
      <p:sp>
        <p:nvSpPr>
          <p:cNvPr id="9" name="Ovale 8"/>
          <p:cNvSpPr/>
          <p:nvPr/>
        </p:nvSpPr>
        <p:spPr>
          <a:xfrm>
            <a:off x="2360042" y="4399687"/>
            <a:ext cx="165618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15%</a:t>
            </a:r>
          </a:p>
        </p:txBody>
      </p:sp>
      <p:sp>
        <p:nvSpPr>
          <p:cNvPr id="24" name="Ovale 23"/>
          <p:cNvSpPr/>
          <p:nvPr/>
        </p:nvSpPr>
        <p:spPr>
          <a:xfrm>
            <a:off x="5384378" y="4399662"/>
            <a:ext cx="165618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14,5%</a:t>
            </a:r>
          </a:p>
        </p:txBody>
      </p:sp>
      <p:sp>
        <p:nvSpPr>
          <p:cNvPr id="25" name="Ovale 24"/>
          <p:cNvSpPr/>
          <p:nvPr/>
        </p:nvSpPr>
        <p:spPr>
          <a:xfrm>
            <a:off x="4160242" y="3535591"/>
            <a:ext cx="108012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</p:spTree>
    <p:extLst>
      <p:ext uri="{BB962C8B-B14F-4D97-AF65-F5344CB8AC3E}">
        <p14:creationId xmlns:p14="http://schemas.microsoft.com/office/powerpoint/2010/main" val="91935355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0" y="3365000"/>
            <a:ext cx="14081125" cy="595812"/>
          </a:xfrm>
          <a:prstGeom prst="rect">
            <a:avLst/>
          </a:prstGeom>
          <a:noFill/>
        </p:spPr>
        <p:txBody>
          <a:bodyPr wrap="square" lIns="102371" tIns="51185" rIns="102371" bIns="51185" rtlCol="0">
            <a:spAutoFit/>
          </a:bodyPr>
          <a:lstStyle/>
          <a:p>
            <a:pPr algn="ctr"/>
            <a:r>
              <a:rPr lang="it-IT" sz="32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GRAZIE PER L’ATTENZIONE</a:t>
            </a:r>
            <a:endParaRPr lang="it-IT" sz="2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EC415-9D72-9924-939B-AB63549EA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38FE81AC-489C-B54A-A028-10318ADED56C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A2F0D96E-F4A8-98B1-1C1A-70BFD65D596C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92EF40B5-E057-1862-76CC-6BE11FF369CC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255B7573-3BA7-CD85-E524-F01EF758A721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90DC4B4B-759D-6BC3-093A-681B89B768FA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9BF4EBF4-9FAF-8CCE-E32E-BA83DB61C5B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349698" y="1344464"/>
            <a:ext cx="4690864" cy="12924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7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Adempimenti per apertura partita IVA</a:t>
            </a:r>
            <a:endParaRPr lang="it-IT" sz="40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714" y="1603077"/>
            <a:ext cx="3096344" cy="4715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olo 3"/>
          <p:cNvSpPr txBox="1">
            <a:spLocks/>
          </p:cNvSpPr>
          <p:nvPr/>
        </p:nvSpPr>
        <p:spPr>
          <a:xfrm>
            <a:off x="2288034" y="2780928"/>
            <a:ext cx="4896544" cy="990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500" dirty="0"/>
              <a:t>Requisiti fondamentali</a:t>
            </a:r>
          </a:p>
          <a:p>
            <a:r>
              <a:rPr lang="it-IT" sz="1800" b="0" dirty="0"/>
              <a:t>Laurea architettura. Iscrizione Albo professionale. Residenza o domicilio fiscale in Italia</a:t>
            </a:r>
            <a:endParaRPr lang="it-IT" sz="1800" b="0" i="1" dirty="0"/>
          </a:p>
        </p:txBody>
      </p:sp>
      <p:sp>
        <p:nvSpPr>
          <p:cNvPr id="5" name="Rettangolo 4"/>
          <p:cNvSpPr/>
          <p:nvPr/>
        </p:nvSpPr>
        <p:spPr>
          <a:xfrm>
            <a:off x="2147119" y="2856632"/>
            <a:ext cx="14401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Titolo 3"/>
          <p:cNvSpPr txBox="1">
            <a:spLocks/>
          </p:cNvSpPr>
          <p:nvPr/>
        </p:nvSpPr>
        <p:spPr>
          <a:xfrm>
            <a:off x="2440434" y="4023072"/>
            <a:ext cx="5968280" cy="990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500" dirty="0"/>
              <a:t>Procedura apertura</a:t>
            </a:r>
          </a:p>
          <a:p>
            <a:r>
              <a:rPr lang="it-IT" sz="1800" b="0" dirty="0"/>
              <a:t>Presentazione </a:t>
            </a:r>
            <a:r>
              <a:rPr lang="it-IT" sz="1800" b="0" dirty="0" err="1"/>
              <a:t>mod</a:t>
            </a:r>
            <a:r>
              <a:rPr lang="it-IT" sz="1800" b="0" dirty="0"/>
              <a:t>. AA9/12 all’Agenzia delle Entrate. Comunicazione inizio attività </a:t>
            </a:r>
            <a:r>
              <a:rPr lang="it-IT" sz="1800" b="0" u="sng" dirty="0"/>
              <a:t>entro 30 giorni.</a:t>
            </a:r>
            <a:endParaRPr lang="it-IT" sz="1800" b="0" i="1" u="sn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84" y="4074963"/>
            <a:ext cx="16510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olo 3"/>
          <p:cNvSpPr txBox="1">
            <a:spLocks/>
          </p:cNvSpPr>
          <p:nvPr/>
        </p:nvSpPr>
        <p:spPr>
          <a:xfrm>
            <a:off x="2592834" y="5227090"/>
            <a:ext cx="4896544" cy="9382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dirty="0"/>
              <a:t>Scelta del regime fiscale</a:t>
            </a:r>
          </a:p>
          <a:p>
            <a:r>
              <a:rPr lang="it-IT" b="0" dirty="0"/>
              <a:t>Valutazione tra regime forfettario e ordinario. </a:t>
            </a:r>
          </a:p>
          <a:p>
            <a:r>
              <a:rPr lang="it-IT" b="0" dirty="0"/>
              <a:t>In funzione del volume d’affari previsto.</a:t>
            </a:r>
            <a:endParaRPr lang="it-IT" b="0" i="1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50" y="5227091"/>
            <a:ext cx="165100" cy="938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59571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D098D83-DD3B-2EC7-CF9A-C1E8A8E8E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FB302A4D-E097-76AD-1056-7A12E37D1128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48D63258-634F-2693-3EFB-BDD6C71CCA04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E814AD48-53DB-71CF-7E53-D1F186BE89AA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8B6EF7E5-E585-2CBD-37BF-031510221664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ABAC4172-E383-0C97-5F50-8DD4C8CE4D24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67082963-5C08-9C79-8C46-64542B415F1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504058" y="1440532"/>
            <a:ext cx="4690864" cy="12924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825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3600"/>
              <a:t>Classificazione statistica: </a:t>
            </a:r>
            <a:br>
              <a:rPr lang="it-IT" sz="4000"/>
            </a:br>
            <a:r>
              <a:rPr lang="it-IT" sz="4000"/>
              <a:t>i Codici ATECO</a:t>
            </a:r>
            <a:endParaRPr lang="it-IT" sz="4000" i="1" dirty="0"/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2442394" y="3741092"/>
            <a:ext cx="4896544" cy="19442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700" dirty="0"/>
              <a:t>71.11.00</a:t>
            </a:r>
            <a:r>
              <a:rPr lang="it-IT" sz="2500" dirty="0"/>
              <a:t>: </a:t>
            </a:r>
          </a:p>
          <a:p>
            <a:pPr algn="ctr"/>
            <a:r>
              <a:rPr lang="it-IT" sz="3700" dirty="0"/>
              <a:t>Attività degli </a:t>
            </a:r>
          </a:p>
          <a:p>
            <a:pPr algn="ctr"/>
            <a:r>
              <a:rPr lang="it-IT" sz="3700" dirty="0"/>
              <a:t>studi di architettura</a:t>
            </a:r>
            <a:endParaRPr lang="it-IT" sz="3700" b="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74" y="1580852"/>
            <a:ext cx="271804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ccia in giù 4"/>
          <p:cNvSpPr/>
          <p:nvPr/>
        </p:nvSpPr>
        <p:spPr>
          <a:xfrm>
            <a:off x="4386610" y="2876996"/>
            <a:ext cx="86409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148081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119AE-673A-8EE1-313B-F6E52EC52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CF935007-3E1E-E2A6-BC2F-64B08DFE962E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4806AD77-A61C-C1FA-D8BF-1EFFE6286782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B1A69C41-2307-63AE-D7F0-A840BD6BD904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DBE109B-4559-97FF-88CA-2151C34D5F34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E554E342-F18F-F198-9A05-76C7A5FBA46E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FC56A5F5-DA8E-A158-B001-842A4F47232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5878090" y="569740"/>
            <a:ext cx="4690864" cy="12924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7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Ditta Individuale: regimi fiscali</a:t>
            </a:r>
            <a:endParaRPr lang="it-IT" sz="4000" i="1" dirty="0"/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2432050" y="2225925"/>
            <a:ext cx="4896544" cy="15841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400" dirty="0"/>
              <a:t>Regime Forfettario</a:t>
            </a:r>
          </a:p>
          <a:p>
            <a:r>
              <a:rPr lang="it-IT" sz="2700" b="0" dirty="0"/>
              <a:t>Rappresenta il regime </a:t>
            </a:r>
            <a:r>
              <a:rPr lang="it-IT" sz="2700" b="0" u="sng" dirty="0"/>
              <a:t>naturale</a:t>
            </a:r>
            <a:r>
              <a:rPr lang="it-IT" sz="2700" b="0" dirty="0"/>
              <a:t> delle persone fisiche che esercitano un’attività di impresa, arte o professione in forma individuale</a:t>
            </a:r>
            <a:endParaRPr lang="it-IT" sz="2700" b="0" i="1" dirty="0"/>
          </a:p>
        </p:txBody>
      </p:sp>
      <p:sp>
        <p:nvSpPr>
          <p:cNvPr id="5" name="Rettangolo 4"/>
          <p:cNvSpPr/>
          <p:nvPr/>
        </p:nvSpPr>
        <p:spPr>
          <a:xfrm>
            <a:off x="2293914" y="2225924"/>
            <a:ext cx="138136" cy="1518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940254" y="4890222"/>
            <a:ext cx="138136" cy="15881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itolo 3"/>
          <p:cNvSpPr txBox="1">
            <a:spLocks/>
          </p:cNvSpPr>
          <p:nvPr/>
        </p:nvSpPr>
        <p:spPr>
          <a:xfrm>
            <a:off x="6104458" y="4890221"/>
            <a:ext cx="4896544" cy="15841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400" dirty="0"/>
              <a:t>Regime Ordinario</a:t>
            </a:r>
          </a:p>
          <a:p>
            <a:r>
              <a:rPr lang="it-IT" sz="2700" b="0" dirty="0"/>
              <a:t>Rappresenta il regime </a:t>
            </a:r>
            <a:r>
              <a:rPr lang="it-IT" sz="2700" b="0" u="sng" dirty="0"/>
              <a:t>opzionale</a:t>
            </a:r>
            <a:r>
              <a:rPr lang="it-IT" sz="2700" b="0" dirty="0"/>
              <a:t> delle persone fisiche che esercitano un’attività di impresa, arte o professione anche in forma individuale non individuale</a:t>
            </a:r>
            <a:endParaRPr lang="it-IT" sz="2700" b="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973" y="2225924"/>
            <a:ext cx="3589182" cy="17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914" y="641748"/>
            <a:ext cx="3249613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32" y="4818212"/>
            <a:ext cx="3493294" cy="173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29442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967A9-C9C4-0031-0B65-0150C49DB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CAAE99D7-5454-1B9C-8B77-6F992DBDC637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D32AC1A7-FE38-DF33-43FA-ACE20FA9D28D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3E6AB4DA-2F6C-4951-F454-B3C1CAE46370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135FEF9-EA6B-CD39-2CFF-B501D283108F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DA22C3AD-7B90-22EE-000E-DF7F8C15DFD0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4D5D64BA-29DD-563A-E38D-E87B122A071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5664905" y="696392"/>
            <a:ext cx="4690864" cy="129244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7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Ditta Individuale: regimi fiscali</a:t>
            </a:r>
            <a:endParaRPr lang="it-IT" sz="4000" i="1" dirty="0"/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2218865" y="1916833"/>
            <a:ext cx="4896544" cy="43924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400" dirty="0"/>
              <a:t>Aventi diritto</a:t>
            </a:r>
          </a:p>
          <a:p>
            <a:r>
              <a:rPr lang="it-IT" sz="2700" b="0" dirty="0"/>
              <a:t>i contribuenti che nell’anno precedente o che, in caso di avvio di attività, prevedono di avere :</a:t>
            </a:r>
          </a:p>
          <a:p>
            <a:endParaRPr lang="it-IT" sz="900" b="0" dirty="0"/>
          </a:p>
          <a:p>
            <a:pPr marL="457200" indent="-457200">
              <a:buFontTx/>
              <a:buChar char="-"/>
            </a:pPr>
            <a:r>
              <a:rPr lang="it-IT" sz="2700" b="0" dirty="0"/>
              <a:t>conseguito ricavi o percepito compensi, ragguagliati ad anno, non superiori a 85.000 euro</a:t>
            </a:r>
          </a:p>
          <a:p>
            <a:endParaRPr lang="it-IT" sz="900" b="0" dirty="0"/>
          </a:p>
          <a:p>
            <a:pPr marL="457200" indent="-457200">
              <a:buFontTx/>
              <a:buChar char="-"/>
            </a:pPr>
            <a:r>
              <a:rPr lang="it-IT" sz="2700" b="0" dirty="0"/>
              <a:t>sostenuto spese per un importo complessivo non superiore a 20.000 euro lordi per lavoro accessorio, lavoro dipendente e compensi a collaboratori, </a:t>
            </a:r>
            <a:r>
              <a:rPr lang="it-IT" sz="2700" dirty="0"/>
              <a:t>ecc. ecc.</a:t>
            </a:r>
          </a:p>
        </p:txBody>
      </p:sp>
      <p:sp>
        <p:nvSpPr>
          <p:cNvPr id="5" name="Rettangolo 4"/>
          <p:cNvSpPr/>
          <p:nvPr/>
        </p:nvSpPr>
        <p:spPr>
          <a:xfrm>
            <a:off x="2080729" y="1916832"/>
            <a:ext cx="138136" cy="43924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788" y="3140968"/>
            <a:ext cx="3589182" cy="17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053636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E3B7E-395B-E99B-1283-491265580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D9B6DB98-E44C-8687-6AC1-B6874332E39C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149186DA-A0EC-CEB8-C896-1454D1C8A4C2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A638FB7C-38A6-3E13-4421-C9EF4C31E63D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6D1EF6C5-73E2-347D-87FE-13D78B9EB444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248F5196-78C8-A411-8BD5-1C8C5C407943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BB9DD796-B5E2-0472-E54B-E6CF86024FE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642736" y="2160612"/>
            <a:ext cx="8275040" cy="720080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60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Cause di esclusione</a:t>
            </a:r>
            <a:endParaRPr lang="it-IT" sz="4000" i="1" dirty="0"/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2642736" y="3096716"/>
            <a:ext cx="8635080" cy="34563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dirty="0"/>
              <a:t>Esemplificativamente non possono accedere al regime forfetario: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900" b="0" dirty="0"/>
              <a:t>i non residenti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900" b="0" dirty="0"/>
              <a:t>i soggetti che effettuano, in via esclusiva o prevalente, operazioni di cessione di fabbricati o porzioni di fabbricato, di terreni edificabili o di mezzi di trasporto nuovi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900" b="0" dirty="0"/>
              <a:t>gli esercenti attività d’impresa, arti o professioni che partecipano contemporaneamente a società di persone, associazioni professionali o imprese familiari ovvero che controllano direttamente o indirettamente società a responsabilità limitata o associazioni in partecipazione, le quali esercitano attività economiche direttamente o indirettamente riconducibili a quelle svolte individualmente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900" b="0" dirty="0"/>
              <a:t>le persone fisiche la cui attività sia esercitata prevalentemente nei confronti di datori di lavoro con i quali sono in corso rapporti di lavoro o vi erano rapporti di lavoro nei due anni precedenti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900" b="0" dirty="0"/>
              <a:t>coloro che nell’anno precedente hanno percepito redditi di lavoro dipendente e/o assimilati di importo superiore a 35.000 euro </a:t>
            </a:r>
          </a:p>
        </p:txBody>
      </p:sp>
      <p:sp>
        <p:nvSpPr>
          <p:cNvPr id="5" name="Rettangolo 4"/>
          <p:cNvSpPr/>
          <p:nvPr/>
        </p:nvSpPr>
        <p:spPr>
          <a:xfrm>
            <a:off x="2642736" y="2808684"/>
            <a:ext cx="8635080" cy="1080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86" y="432420"/>
            <a:ext cx="3589182" cy="17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772977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015FA-8DAC-0BA1-544F-A9767D367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92B6E546-A3D2-B3CF-9C95-5F880F4E2AAE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A638761D-E911-59F4-FF57-334EFFF303B2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A748D52-F241-341C-D236-0A6F8724956A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9759EB2-19BF-8B03-89E9-8D4E74A0EA42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37A9A7C-9FE4-0C59-6AA9-C2B35D57D267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B264AA99-5C33-3B6D-F819-2625A55F042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2936106" y="504428"/>
            <a:ext cx="4320480" cy="1368152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825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Il regime forfettario: </a:t>
            </a:r>
            <a:br>
              <a:rPr lang="it-IT" sz="4000"/>
            </a:br>
            <a:r>
              <a:rPr lang="it-IT" sz="4000"/>
              <a:t>vantaggi</a:t>
            </a:r>
            <a:endParaRPr lang="it-IT" sz="4000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6968554" y="1584548"/>
            <a:ext cx="4248472" cy="1872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1"/>
              <a:t>Semplificazioni contabili</a:t>
            </a:r>
          </a:p>
          <a:p>
            <a:pPr marL="285750" indent="-285750"/>
            <a:r>
              <a:rPr lang="it-IT" sz="1800"/>
              <a:t>Esonero dalla tenuta dei registri contabili</a:t>
            </a:r>
          </a:p>
          <a:p>
            <a:pPr marL="285750" indent="-285750"/>
            <a:r>
              <a:rPr lang="it-IT" sz="1800"/>
              <a:t>Nessun obbligo di registrazione delle fatture</a:t>
            </a:r>
          </a:p>
          <a:p>
            <a:pPr marL="285750" indent="-285750"/>
            <a:r>
              <a:rPr lang="it-IT" sz="1800"/>
              <a:t>Determinazione forfettaria del reddito</a:t>
            </a:r>
            <a:endParaRPr lang="it-IT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53" y="2256581"/>
            <a:ext cx="5533265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testo 5"/>
          <p:cNvSpPr txBox="1">
            <a:spLocks/>
          </p:cNvSpPr>
          <p:nvPr/>
        </p:nvSpPr>
        <p:spPr>
          <a:xfrm>
            <a:off x="6968554" y="3744788"/>
            <a:ext cx="4248472" cy="1872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1" dirty="0"/>
              <a:t>Esenzione 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800" dirty="0"/>
              <a:t>Nessuna IVA sulle fatture emesse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800" dirty="0"/>
              <a:t>Nessuna detrazione dell’IVA sugli acquisti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800" dirty="0"/>
              <a:t>Esonero dagli «studi di settore»</a:t>
            </a:r>
          </a:p>
        </p:txBody>
      </p:sp>
      <p:sp>
        <p:nvSpPr>
          <p:cNvPr id="5" name="Segnaposto testo 5"/>
          <p:cNvSpPr txBox="1">
            <a:spLocks/>
          </p:cNvSpPr>
          <p:nvPr/>
        </p:nvSpPr>
        <p:spPr>
          <a:xfrm>
            <a:off x="2864098" y="5848224"/>
            <a:ext cx="8505328" cy="704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it-IT" sz="800" b="1" dirty="0"/>
          </a:p>
          <a:p>
            <a:pPr algn="ctr">
              <a:spcBef>
                <a:spcPts val="0"/>
              </a:spcBef>
            </a:pPr>
            <a:r>
              <a:rPr lang="it-IT" sz="2000" b="1" dirty="0"/>
              <a:t>il vantaggio più importante:   </a:t>
            </a:r>
            <a:r>
              <a:rPr lang="it-IT" sz="2400" b="1" dirty="0"/>
              <a:t>T A S </a:t>
            </a:r>
            <a:r>
              <a:rPr lang="it-IT" sz="2400" b="1" dirty="0" err="1"/>
              <a:t>S</a:t>
            </a:r>
            <a:r>
              <a:rPr lang="it-IT" sz="2400" b="1" dirty="0"/>
              <a:t> A Z I O N E    A G E V O L A T A</a:t>
            </a:r>
          </a:p>
        </p:txBody>
      </p:sp>
    </p:spTree>
    <p:extLst>
      <p:ext uri="{BB962C8B-B14F-4D97-AF65-F5344CB8AC3E}">
        <p14:creationId xmlns:p14="http://schemas.microsoft.com/office/powerpoint/2010/main" val="3799129139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FF393-A407-1CF6-3203-71811067B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3">
            <a:extLst>
              <a:ext uri="{FF2B5EF4-FFF2-40B4-BE49-F238E27FC236}">
                <a16:creationId xmlns:a16="http://schemas.microsoft.com/office/drawing/2014/main" id="{D5E4AD32-4C0F-8D87-9DE7-F068E6A6A848}"/>
              </a:ext>
            </a:extLst>
          </p:cNvPr>
          <p:cNvGrpSpPr/>
          <p:nvPr/>
        </p:nvGrpSpPr>
        <p:grpSpPr>
          <a:xfrm>
            <a:off x="4" y="2"/>
            <a:ext cx="14081125" cy="7921625"/>
            <a:chOff x="0" y="0"/>
            <a:chExt cx="9144000" cy="5143500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FAB4583B-0905-9EB4-52EC-AD618EB6F750}"/>
                </a:ext>
              </a:extLst>
            </p:cNvPr>
            <p:cNvSpPr/>
            <p:nvPr/>
          </p:nvSpPr>
          <p:spPr>
            <a:xfrm>
              <a:off x="8858280" y="4667253"/>
              <a:ext cx="285720" cy="476247"/>
            </a:xfrm>
            <a:prstGeom prst="rect">
              <a:avLst/>
            </a:prstGeom>
            <a:solidFill>
              <a:srgbClr val="D649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2C880439-1CEC-8BB7-5B78-71DC5529322A}"/>
                </a:ext>
              </a:extLst>
            </p:cNvPr>
            <p:cNvSpPr/>
            <p:nvPr/>
          </p:nvSpPr>
          <p:spPr>
            <a:xfrm>
              <a:off x="0" y="4667253"/>
              <a:ext cx="285720" cy="476247"/>
            </a:xfrm>
            <a:prstGeom prst="rect">
              <a:avLst/>
            </a:prstGeom>
            <a:solidFill>
              <a:srgbClr val="577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B3BDBDE8-2DA2-987F-2C29-A4606E786EF8}"/>
                </a:ext>
              </a:extLst>
            </p:cNvPr>
            <p:cNvSpPr/>
            <p:nvPr/>
          </p:nvSpPr>
          <p:spPr>
            <a:xfrm>
              <a:off x="8858280" y="0"/>
              <a:ext cx="285720" cy="476247"/>
            </a:xfrm>
            <a:prstGeom prst="rect">
              <a:avLst/>
            </a:prstGeom>
            <a:solidFill>
              <a:srgbClr val="F4E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2410FDD-0E0D-7914-C3FA-FFA6CC65541C}"/>
                </a:ext>
              </a:extLst>
            </p:cNvPr>
            <p:cNvSpPr/>
            <p:nvPr/>
          </p:nvSpPr>
          <p:spPr>
            <a:xfrm>
              <a:off x="0" y="0"/>
              <a:ext cx="285720" cy="476247"/>
            </a:xfrm>
            <a:prstGeom prst="rect">
              <a:avLst/>
            </a:prstGeom>
            <a:solidFill>
              <a:srgbClr val="3D6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C00000"/>
                </a:solidFill>
              </a:endParaRPr>
            </a:p>
          </p:txBody>
        </p:sp>
      </p:grpSp>
      <p:pic>
        <p:nvPicPr>
          <p:cNvPr id="15" name="Immagine 14" descr="logo CNAPPC.tif">
            <a:extLst>
              <a:ext uri="{FF2B5EF4-FFF2-40B4-BE49-F238E27FC236}">
                <a16:creationId xmlns:a16="http://schemas.microsoft.com/office/drawing/2014/main" id="{01DE1D8E-16D4-FAD7-8A72-24BEA6D3AAD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691" y="6961208"/>
            <a:ext cx="2631742" cy="714380"/>
          </a:xfrm>
          <a:prstGeom prst="rect">
            <a:avLst/>
          </a:prstGeom>
        </p:spPr>
      </p:pic>
      <p:sp>
        <p:nvSpPr>
          <p:cNvPr id="2" name="Titolo 3"/>
          <p:cNvSpPr txBox="1">
            <a:spLocks/>
          </p:cNvSpPr>
          <p:nvPr/>
        </p:nvSpPr>
        <p:spPr>
          <a:xfrm>
            <a:off x="3141786" y="1333079"/>
            <a:ext cx="4330824" cy="572368"/>
          </a:xfrm>
          <a:prstGeom prst="rect">
            <a:avLst/>
          </a:prstGeom>
        </p:spPr>
        <p:txBody>
          <a:bodyPr vert="horz" lIns="102371" tIns="51185" rIns="102371" bIns="51185" rtlCol="0" anchor="ctr">
            <a:normAutofit fontScale="45000" lnSpcReduction="20000"/>
          </a:bodyPr>
          <a:lstStyle>
            <a:lvl1pPr algn="ctr" defTabSz="102371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it-IT" sz="4000"/>
            </a:br>
            <a:r>
              <a:rPr lang="it-IT" sz="4000"/>
              <a:t>Tassazione Agevolata</a:t>
            </a:r>
            <a:endParaRPr lang="it-IT" sz="4000" i="1" dirty="0"/>
          </a:p>
        </p:txBody>
      </p:sp>
      <p:sp>
        <p:nvSpPr>
          <p:cNvPr id="6" name="Segnaposto testo 5"/>
          <p:cNvSpPr txBox="1">
            <a:spLocks/>
          </p:cNvSpPr>
          <p:nvPr/>
        </p:nvSpPr>
        <p:spPr>
          <a:xfrm>
            <a:off x="3141786" y="3489623"/>
            <a:ext cx="4834880" cy="2592288"/>
          </a:xfrm>
          <a:prstGeom prst="rect">
            <a:avLst/>
          </a:prstGeom>
        </p:spPr>
        <p:txBody>
          <a:bodyPr/>
          <a:lstStyle>
            <a:lvl1pPr marL="383893" indent="-383893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1767" indent="-319910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9641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1498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3355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15212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27069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38926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783" indent="-255928" algn="l" defTabSz="102371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  <a:p>
            <a:endParaRPr lang="it-IT"/>
          </a:p>
          <a:p>
            <a:endParaRPr lang="it-IT" i="1" dirty="0"/>
          </a:p>
        </p:txBody>
      </p:sp>
      <p:sp>
        <p:nvSpPr>
          <p:cNvPr id="7" name="Ovale 6"/>
          <p:cNvSpPr/>
          <p:nvPr/>
        </p:nvSpPr>
        <p:spPr>
          <a:xfrm>
            <a:off x="3008114" y="2337495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5%</a:t>
            </a:r>
          </a:p>
        </p:txBody>
      </p:sp>
      <p:sp>
        <p:nvSpPr>
          <p:cNvPr id="14" name="Ovale 13"/>
          <p:cNvSpPr/>
          <p:nvPr/>
        </p:nvSpPr>
        <p:spPr>
          <a:xfrm>
            <a:off x="5816426" y="2337495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7,25%</a:t>
            </a:r>
          </a:p>
        </p:txBody>
      </p:sp>
      <p:sp>
        <p:nvSpPr>
          <p:cNvPr id="5" name="Ovale 4"/>
          <p:cNvSpPr/>
          <p:nvPr/>
        </p:nvSpPr>
        <p:spPr>
          <a:xfrm>
            <a:off x="3008114" y="4425727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15%</a:t>
            </a:r>
          </a:p>
        </p:txBody>
      </p:sp>
      <p:sp>
        <p:nvSpPr>
          <p:cNvPr id="8" name="Ovale 7"/>
          <p:cNvSpPr/>
          <p:nvPr/>
        </p:nvSpPr>
        <p:spPr>
          <a:xfrm>
            <a:off x="5888434" y="4497735"/>
            <a:ext cx="1656184" cy="151216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14,5%</a:t>
            </a:r>
          </a:p>
        </p:txBody>
      </p:sp>
      <p:sp>
        <p:nvSpPr>
          <p:cNvPr id="17" name="Ovale 16"/>
          <p:cNvSpPr/>
          <p:nvPr/>
        </p:nvSpPr>
        <p:spPr>
          <a:xfrm>
            <a:off x="4664298" y="3633639"/>
            <a:ext cx="1080120" cy="108012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b="1" dirty="0"/>
              <a:t>4%</a:t>
            </a:r>
          </a:p>
        </p:txBody>
      </p:sp>
      <p:sp>
        <p:nvSpPr>
          <p:cNvPr id="9" name="Segnaposto contenuto 1"/>
          <p:cNvSpPr txBox="1">
            <a:spLocks/>
          </p:cNvSpPr>
          <p:nvPr/>
        </p:nvSpPr>
        <p:spPr>
          <a:xfrm>
            <a:off x="7760642" y="792460"/>
            <a:ext cx="3744416" cy="53614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102371" tIns="51185" rIns="102371" bIns="51185" rtlCol="0">
            <a:normAutofit fontScale="85000" lnSpcReduction="20000"/>
          </a:bodyPr>
          <a:lstStyle>
            <a:lvl1pPr marL="0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185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2371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3557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47427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59284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071141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582998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094855" indent="0" algn="ctr" defTabSz="1023714" rtl="0" eaLnBrk="1" latinLnBrk="0" hangingPunct="1">
              <a:spcBef>
                <a:spcPct val="20000"/>
              </a:spcBef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300" b="1"/>
              <a:t>Forfettari</a:t>
            </a:r>
          </a:p>
          <a:p>
            <a:endParaRPr lang="it-IT" sz="1500" b="1"/>
          </a:p>
          <a:p>
            <a:r>
              <a:rPr lang="it-IT"/>
              <a:t>Aliquota ridotta al 5 % per i primi 5 anni di attività</a:t>
            </a:r>
          </a:p>
          <a:p>
            <a:endParaRPr lang="it-IT" b="1"/>
          </a:p>
          <a:p>
            <a:r>
              <a:rPr lang="it-IT"/>
              <a:t>Imposta sostitutiva ordinaria al 15 % </a:t>
            </a:r>
          </a:p>
          <a:p>
            <a:r>
              <a:rPr lang="it-IT" sz="2700"/>
              <a:t>(senza limiti temporali)</a:t>
            </a:r>
          </a:p>
          <a:p>
            <a:endParaRPr lang="it-IT"/>
          </a:p>
          <a:p>
            <a:r>
              <a:rPr lang="it-IT"/>
              <a:t>Nessuna addizionale regionale e comunale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63567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2271</TotalTime>
  <Words>1107</Words>
  <Application>Microsoft Office PowerPoint</Application>
  <PresentationFormat>Personalizzato</PresentationFormat>
  <Paragraphs>210</Paragraphs>
  <Slides>20</Slides>
  <Notes>20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3" baseType="lpstr"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Didone</dc:creator>
  <cp:lastModifiedBy>Portage Archery</cp:lastModifiedBy>
  <cp:revision>441</cp:revision>
  <dcterms:created xsi:type="dcterms:W3CDTF">2018-04-14T10:39:33Z</dcterms:created>
  <dcterms:modified xsi:type="dcterms:W3CDTF">2025-03-26T08:39:11Z</dcterms:modified>
</cp:coreProperties>
</file>